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x="18288000" cy="10287000"/>
  <p:notesSz cx="6858000" cy="9144000"/>
  <p:embeddedFontLst>
    <p:embeddedFont>
      <p:font typeface="Anton" charset="1" panose="00000500000000000000"/>
      <p:regular r:id="rId65"/>
    </p:embeddedFont>
    <p:embeddedFont>
      <p:font typeface="Nunito Sans Expanded Bold" charset="1" panose="00000000000000000000"/>
      <p:regular r:id="rId66"/>
    </p:embeddedFont>
    <p:embeddedFont>
      <p:font typeface="Nunito Sans Expanded Medium" charset="1" panose="00000000000000000000"/>
      <p:regular r:id="rId67"/>
    </p:embeddedFont>
    <p:embeddedFont>
      <p:font typeface="Nunito Sans Expanded" charset="1" panose="00000000000000000000"/>
      <p:regular r:id="rId68"/>
    </p:embeddedFont>
    <p:embeddedFont>
      <p:font typeface="Canva Sans" charset="1" panose="020B0503030501040103"/>
      <p:regular r:id="rId69"/>
    </p:embeddedFont>
    <p:embeddedFont>
      <p:font typeface="Open Sans Bold" charset="1" panose="020B0806030504020204"/>
      <p:regular r:id="rId70"/>
    </p:embeddedFont>
    <p:embeddedFont>
      <p:font typeface="Nunito Sans Expanded Semi-Bold" charset="1" panose="00000000000000000000"/>
      <p:regular r:id="rId81"/>
    </p:embeddedFont>
    <p:embeddedFont>
      <p:font typeface="Arimo" charset="1" panose="020B0604020202020204"/>
      <p:regular r:id="rId90"/>
    </p:embeddedFont>
    <p:embeddedFont>
      <p:font typeface="Open Sans" charset="1" panose="020B0606030504020204"/>
      <p:regular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notesMasters/notesMaster1.xml" Type="http://schemas.openxmlformats.org/officeDocument/2006/relationships/notesMaster"/><Relationship Id="rId72" Target="theme/theme2.xml" Type="http://schemas.openxmlformats.org/officeDocument/2006/relationships/theme"/><Relationship Id="rId73" Target="notesSlides/notesSlide1.xml" Type="http://schemas.openxmlformats.org/officeDocument/2006/relationships/notesSlide"/><Relationship Id="rId74" Target="notesSlides/notesSlide2.xml" Type="http://schemas.openxmlformats.org/officeDocument/2006/relationships/notesSlide"/><Relationship Id="rId75" Target="notesSlides/notesSlide3.xml" Type="http://schemas.openxmlformats.org/officeDocument/2006/relationships/notesSlide"/><Relationship Id="rId76" Target="notesSlides/notesSlide4.xml" Type="http://schemas.openxmlformats.org/officeDocument/2006/relationships/notesSlide"/><Relationship Id="rId77" Target="notesSlides/notesSlide5.xml" Type="http://schemas.openxmlformats.org/officeDocument/2006/relationships/notesSlide"/><Relationship Id="rId78" Target="notesSlides/notesSlide6.xml" Type="http://schemas.openxmlformats.org/officeDocument/2006/relationships/notesSlide"/><Relationship Id="rId79" Target="notesSlides/notesSlide7.xml" Type="http://schemas.openxmlformats.org/officeDocument/2006/relationships/notesSlide"/><Relationship Id="rId8" Target="slides/slide3.xml" Type="http://schemas.openxmlformats.org/officeDocument/2006/relationships/slide"/><Relationship Id="rId80" Target="notesSlides/notesSlide8.xml" Type="http://schemas.openxmlformats.org/officeDocument/2006/relationships/notesSlide"/><Relationship Id="rId81" Target="fonts/font81.fntdata" Type="http://schemas.openxmlformats.org/officeDocument/2006/relationships/font"/><Relationship Id="rId82" Target="notesSlides/notesSlide9.xml" Type="http://schemas.openxmlformats.org/officeDocument/2006/relationships/notesSlide"/><Relationship Id="rId83" Target="notesSlides/notesSlide10.xml" Type="http://schemas.openxmlformats.org/officeDocument/2006/relationships/notesSlide"/><Relationship Id="rId84" Target="notesSlides/notesSlide11.xml" Type="http://schemas.openxmlformats.org/officeDocument/2006/relationships/notesSlide"/><Relationship Id="rId85" Target="notesSlides/notesSlide12.xml" Type="http://schemas.openxmlformats.org/officeDocument/2006/relationships/notesSlide"/><Relationship Id="rId86" Target="notesSlides/notesSlide13.xml" Type="http://schemas.openxmlformats.org/officeDocument/2006/relationships/notesSlide"/><Relationship Id="rId87" Target="notesSlides/notesSlide14.xml" Type="http://schemas.openxmlformats.org/officeDocument/2006/relationships/notesSlide"/><Relationship Id="rId88" Target="notesSlides/notesSlide15.xml" Type="http://schemas.openxmlformats.org/officeDocument/2006/relationships/notesSlide"/><Relationship Id="rId89" Target="notesSlides/notesSlide16.xml" Type="http://schemas.openxmlformats.org/officeDocument/2006/relationships/notesSlide"/><Relationship Id="rId9" Target="slides/slide4.xml" Type="http://schemas.openxmlformats.org/officeDocument/2006/relationships/slide"/><Relationship Id="rId90" Target="fonts/font90.fntdata" Type="http://schemas.openxmlformats.org/officeDocument/2006/relationships/font"/><Relationship Id="rId91" Target="notesSlides/notesSlide17.xml" Type="http://schemas.openxmlformats.org/officeDocument/2006/relationships/notesSlide"/><Relationship Id="rId92" Target="notesSlides/notesSlide18.xml" Type="http://schemas.openxmlformats.org/officeDocument/2006/relationships/notesSlide"/><Relationship Id="rId93" Target="fonts/font93.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génération de texte en image utilise l’IA pour traduire le langage en visuels, en combinant le traitement du langage naturel et la vision par ordinateur pour créer des images à partir de descriptions de texte, une étape majeure vers une compréhension de type humain dans l’IA.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générateur prend comme entrée un vecteur de bruit aléatoire (appelé Z) et génère des échantillons synthétiques, par exemple des images. Son but est de produire des données qui ressemblent le plus possible aux données réelles afin de tromper le discriminateur.</a:t>
            </a:r>
          </a:p>
          <a:p>
            <a:r>
              <a:rPr lang="en-US"/>
              <a:t/>
            </a:r>
          </a:p>
          <a:p>
            <a:r>
              <a:rPr lang="en-US"/>
              <a:t>Le discriminateur, quant à lui, reçoit à la fois des échantillons réels et les échantillons générés par le générateur. Son rôle est de distinguer entre les données réelles et les données fausses. En d’autres termes, il agit comme un "juge" qui essaie de repérer les données artificielles.</a:t>
            </a:r>
          </a:p>
          <a:p>
            <a:r>
              <a:rPr lang="en-US"/>
              <a:t/>
            </a:r>
          </a:p>
          <a:p>
            <a:r>
              <a:rPr lang="en-US"/>
              <a:t>Les deux réseaux s’entraînent l’un contre l’autre dans une sorte de "jeu".</a:t>
            </a:r>
          </a:p>
          <a:p>
            <a:r>
              <a:rPr lang="en-US"/>
              <a:t/>
            </a:r>
          </a:p>
          <a:p>
            <a:r>
              <a:rPr lang="en-US"/>
              <a:t>Le générateur apprend à améliorer la qualité des échantillons qu’il produit pour mieux tromper le discriminateur.</a:t>
            </a:r>
          </a:p>
          <a:p>
            <a:r>
              <a:rPr lang="en-US"/>
              <a:t>Le discriminateur, de son côté, apprend à mieux identifier les fausses données pour ne pas se faire tromper.</a:t>
            </a:r>
          </a:p>
          <a:p>
            <a:r>
              <a:rPr lang="en-US"/>
              <a:t>Pendant l’entraînement, chaque réseau calcule une perte :</a:t>
            </a:r>
          </a:p>
          <a:p>
            <a:r>
              <a:rPr lang="en-US"/>
              <a:t/>
            </a:r>
          </a:p>
          <a:p>
            <a:r>
              <a:rPr lang="en-US"/>
              <a:t>La perte du générateur reflète sa capacité à tromper le discriminateur.</a:t>
            </a:r>
          </a:p>
          <a:p>
            <a:r>
              <a:rPr lang="en-US"/>
              <a:t>La perte du discriminateur mesure son efficacité à distinguer le vrai du faux.</a:t>
            </a:r>
          </a:p>
          <a:p>
            <a:r>
              <a:rPr lang="en-US"/>
              <a:t>L'objectif final est d’atteindre un équilibre : le générateur produit des échantillons tellement réalistes que le discriminateur ne peut plus faire la différence entre vrai et faux.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Après avoir exploré l'architecture générale des GAN, nous allons maintenant examiner des variantes spécifiques, en commençant par le STACKGAN. Cette architecture repose sur une approche en deux étapes, ou 'stages', pour produire des images de haute qualité. Dans la première étape, une description textuelle est utilisée pour générer une image de basse résolution. Un composant appelé Conditioning Augmentation enrichit les données textuelles pour mieux guider le générateur. Ensuite, la seconde étape améliore progressivement cette image en augmentant sa résolution et en affinant ses détails, tout en maintenant la cohérence avec la description textuelle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Passons maintenant à StackGAN++, StackGAN++ est une amélioration du modèle StackGAN, en générant des images de meilleure qualité grâce à une architecture hiérarchique multi-résolution, utilisant des générateurs et discriminateurs multi-échelles pour préserver les détails et assurer une structure cohérente à chaque niveau.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"ATTNGAN utilise des mécanismes d'attention pour générer des images réalistes à partir de textes. L'encodeur de texte transforme les descriptions en vecteurs, enrichis par le Conditioning Augmentation. Les générateurs multi-échelles créent progressivement des images de haute qualité, tandis que les discriminateurs multi-échelles et la perte DAMSM assurent une correspondance cohérente entre texte et image."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Elle améliore la figure précédente en ajoutant un LSTM pour capturer des dépendances temporelles ou des séquences dans les données textuelles. Cela permet de mieux gérer des descriptions complexes qui nécessitent de suivre une séquence logique d'événements ou de mots.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L'alignement texte-image désigne le degré de correspondance entre une description textuelle (prompt) et l'image générée à partir de ce texte. En d'autres termes, c'est la capacité du modèle à produire une image qui reflète fidèlement le contenu, les détails, et les intentions exprimées dans le texte d'entrée.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Disponibilité des modèles open-source :</a:t>
            </a:r>
          </a:p>
          <a:p>
            <a:r>
              <a:rPr lang="en-US"/>
              <a:t>Bien que DALL-E soit puissant, il n'est pas encore accessible au public, contrairement à Stable Diffusion, qui bénéficie d'un soutien communautaire, favorisant ainsi des progrès futurs.</a:t>
            </a:r>
          </a:p>
          <a:p>
            <a:r>
              <a:rPr lang="en-US"/>
              <a:t>Support linguistique :</a:t>
            </a:r>
          </a:p>
          <a:p>
            <a:r>
              <a:rPr lang="en-US"/>
              <a:t>Les recherches se concentrent sur l'anglais, mais des langues comme l'arabe, avec des structures plus complexes et des ressources limitées, posent un défi important pour la génération d'images.</a:t>
            </a:r>
          </a:p>
          <a:p>
            <a:r>
              <a:rPr lang="en-US"/>
              <a:t>Complexité computationnelle :</a:t>
            </a:r>
          </a:p>
          <a:p>
            <a:r>
              <a:rPr lang="en-US"/>
              <a:t>L'entraînement des modèles de diffusion nécessite des ressources importantes, et la gestion de grands jeux de données ou d'images en haute résolution peut limiter leur scalabilité.</a:t>
            </a:r>
          </a:p>
          <a:p>
            <a:r>
              <a:rPr lang="en-US"/>
              <a:t>Considérations éthiques :</a:t>
            </a:r>
          </a:p>
          <a:p>
            <a:r>
              <a:rPr lang="en-US"/>
              <a:t>Les modèles peuvent être utilisés pour générer des contenus trompeurs, et des biais peuvent émerger si les données d'entraînement ne sont pas suffisamment diversifiées et représentatives.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En 2015, les mécanismes d'attention ont révolutionné le domaine, menant aux transformateurs, introduits dans l'article Attention is All You Need (2017). Contrairement aux modèles précédents, les transformateurs intègrent le contexte dans les représentations des mots, reflétant leur sens selon l'usage. Cette présentation se concentrera sur ces transformateurs.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mécanismes d’attention permettent de relier directement les mots</a:t>
            </a:r>
          </a:p>
          <a:p>
            <a:r>
              <a:rPr lang="en-US"/>
              <a:t>entre eux ;pourquoi ne pas se passer des autres mécanismes, et n’utiliser que</a:t>
            </a:r>
          </a:p>
          <a:p>
            <a:r>
              <a:rPr lang="en-US"/>
              <a:t>l’attention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mécanismes d’attention permettent de relier directement les mots</a:t>
            </a:r>
          </a:p>
          <a:p>
            <a:r>
              <a:rPr lang="en-US"/>
              <a:t>entre eux ;pourquoi ne pas se passer des autres mécanismes, et n’utiliser que</a:t>
            </a:r>
          </a:p>
          <a:p>
            <a:r>
              <a:rPr lang="en-US"/>
              <a:t>l’attention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mécanismes d’attention permettent de relier directement les mots</a:t>
            </a:r>
          </a:p>
          <a:p>
            <a:r>
              <a:rPr lang="en-US"/>
              <a:t>entre eux ;pourquoi ne pas se passer des autres mécanismes, et n’utiliser que</a:t>
            </a:r>
          </a:p>
          <a:p>
            <a:r>
              <a:rPr lang="en-US"/>
              <a:t>l’attention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mécanismes d’attention permettent de relier directement les mots</a:t>
            </a:r>
          </a:p>
          <a:p>
            <a:r>
              <a:rPr lang="en-US"/>
              <a:t>entre eux ;pourquoi ne pas se passer des autres mécanismes, et n’utiliser que</a:t>
            </a:r>
          </a:p>
          <a:p>
            <a:r>
              <a:rPr lang="en-US"/>
              <a:t>l’attention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mécanismes d’attention permettent de relier directement les mots</a:t>
            </a:r>
          </a:p>
          <a:p>
            <a:r>
              <a:rPr lang="en-US"/>
              <a:t>entre eux ;pourquoi ne pas se passer des autres mécanismes, et n’utiliser que</a:t>
            </a:r>
          </a:p>
          <a:p>
            <a:r>
              <a:rPr lang="en-US"/>
              <a:t>l’attention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 Generative Adversarial Network est une architecture de Deep Learning dans laquelle deux réseaux neuronaux antagonistes sont entraînés. Un GAN peut générer de nouvelles images à partir d’une base de données d’images existante ou créer de la musique originale à partir d’une base de données de chansons par exemple. On parle de réseaux antagonistes génératifs parce que ceux-ci sont mis en compétition.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jpeg" Type="http://schemas.openxmlformats.org/officeDocument/2006/relationships/image"/><Relationship Id="rId6" Target="../media/image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6.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gif"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2.jpe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94748" y="2078869"/>
            <a:ext cx="17056485" cy="4486638"/>
          </a:xfrm>
          <a:prstGeom prst="rect">
            <a:avLst/>
          </a:prstGeom>
        </p:spPr>
        <p:txBody>
          <a:bodyPr anchor="t" rtlCol="false" tIns="0" lIns="0" bIns="0" rIns="0">
            <a:spAutoFit/>
          </a:bodyPr>
          <a:lstStyle/>
          <a:p>
            <a:pPr algn="ctr">
              <a:lnSpc>
                <a:spcPts val="17335"/>
              </a:lnSpc>
            </a:pPr>
            <a:r>
              <a:rPr lang="en-US" sz="17163">
                <a:solidFill>
                  <a:srgbClr val="211F1C"/>
                </a:solidFill>
                <a:latin typeface="Anton"/>
                <a:ea typeface="Anton"/>
                <a:cs typeface="Anton"/>
                <a:sym typeface="Anton"/>
              </a:rPr>
              <a:t>TEXT TO IMAGE</a:t>
            </a:r>
          </a:p>
          <a:p>
            <a:pPr algn="ctr">
              <a:lnSpc>
                <a:spcPts val="17335"/>
              </a:lnSpc>
            </a:pPr>
            <a:r>
              <a:rPr lang="en-US" sz="17163">
                <a:solidFill>
                  <a:srgbClr val="211F1C"/>
                </a:solidFill>
                <a:latin typeface="Anton"/>
                <a:ea typeface="Anton"/>
                <a:cs typeface="Anton"/>
                <a:sym typeface="Anton"/>
              </a:rPr>
              <a:t>GENERATIVE MODELS</a:t>
            </a:r>
          </a:p>
        </p:txBody>
      </p:sp>
      <p:sp>
        <p:nvSpPr>
          <p:cNvPr name="Freeform 6" id="6"/>
          <p:cNvSpPr/>
          <p:nvPr/>
        </p:nvSpPr>
        <p:spPr>
          <a:xfrm flipH="false" flipV="false" rot="0">
            <a:off x="2358180" y="4165025"/>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575306" y="4165025"/>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722951" y="7394762"/>
            <a:ext cx="6667500" cy="1272012"/>
            <a:chOff x="0" y="0"/>
            <a:chExt cx="2126876" cy="405761"/>
          </a:xfrm>
        </p:grpSpPr>
        <p:sp>
          <p:nvSpPr>
            <p:cNvPr name="Freeform 9" id="9"/>
            <p:cNvSpPr/>
            <p:nvPr/>
          </p:nvSpPr>
          <p:spPr>
            <a:xfrm flipH="false" flipV="false" rot="0">
              <a:off x="0" y="0"/>
              <a:ext cx="2126876" cy="405761"/>
            </a:xfrm>
            <a:custGeom>
              <a:avLst/>
              <a:gdLst/>
              <a:ahLst/>
              <a:cxnLst/>
              <a:rect r="r" b="b" t="t" l="l"/>
              <a:pathLst>
                <a:path h="405761" w="2126876">
                  <a:moveTo>
                    <a:pt x="41801" y="0"/>
                  </a:moveTo>
                  <a:lnTo>
                    <a:pt x="2085075" y="0"/>
                  </a:lnTo>
                  <a:cubicBezTo>
                    <a:pt x="2096161" y="0"/>
                    <a:pt x="2106793" y="4404"/>
                    <a:pt x="2114633" y="12243"/>
                  </a:cubicBezTo>
                  <a:cubicBezTo>
                    <a:pt x="2122472" y="20083"/>
                    <a:pt x="2126876" y="30715"/>
                    <a:pt x="2126876" y="41801"/>
                  </a:cubicBezTo>
                  <a:lnTo>
                    <a:pt x="2126876" y="363960"/>
                  </a:lnTo>
                  <a:cubicBezTo>
                    <a:pt x="2126876" y="387046"/>
                    <a:pt x="2108161" y="405761"/>
                    <a:pt x="2085075" y="405761"/>
                  </a:cubicBezTo>
                  <a:lnTo>
                    <a:pt x="41801" y="405761"/>
                  </a:lnTo>
                  <a:cubicBezTo>
                    <a:pt x="30715" y="405761"/>
                    <a:pt x="20083" y="401357"/>
                    <a:pt x="12243" y="393518"/>
                  </a:cubicBezTo>
                  <a:cubicBezTo>
                    <a:pt x="4404" y="385679"/>
                    <a:pt x="0" y="375046"/>
                    <a:pt x="0" y="363960"/>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0" id="10"/>
            <p:cNvSpPr txBox="true"/>
            <p:nvPr/>
          </p:nvSpPr>
          <p:spPr>
            <a:xfrm>
              <a:off x="0" y="-38100"/>
              <a:ext cx="2126876" cy="443861"/>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Bold"/>
                  <a:ea typeface="Nunito Sans Expanded Bold"/>
                  <a:cs typeface="Nunito Sans Expanded Bold"/>
                  <a:sym typeface="Nunito Sans Expanded Bold"/>
                </a:rPr>
                <a:t> REALISED BY</a:t>
              </a:r>
              <a:r>
                <a:rPr lang="en-US" b="true" sz="1739" spc="255">
                  <a:solidFill>
                    <a:srgbClr val="000000"/>
                  </a:solidFill>
                  <a:latin typeface="Nunito Sans Expanded Medium"/>
                  <a:ea typeface="Nunito Sans Expanded Medium"/>
                  <a:cs typeface="Nunito Sans Expanded Medium"/>
                  <a:sym typeface="Nunito Sans Expanded Medium"/>
                </a:rPr>
                <a:t> :   AMEL MOSBEH</a:t>
              </a:r>
            </a:p>
            <a:p>
              <a:pPr algn="ctr">
                <a:lnSpc>
                  <a:spcPts val="2557"/>
                </a:lnSpc>
              </a:pPr>
              <a:r>
                <a:rPr lang="en-US" sz="1739" spc="255">
                  <a:solidFill>
                    <a:srgbClr val="000000"/>
                  </a:solidFill>
                  <a:latin typeface="Nunito Sans Expanded"/>
                  <a:ea typeface="Nunito Sans Expanded"/>
                  <a:cs typeface="Nunito Sans Expanded"/>
                  <a:sym typeface="Nunito Sans Expanded"/>
                </a:rPr>
                <a:t>                             </a:t>
              </a:r>
              <a:r>
                <a:rPr lang="en-US" b="true" sz="1739" spc="255">
                  <a:solidFill>
                    <a:srgbClr val="000000"/>
                  </a:solidFill>
                  <a:latin typeface="Nunito Sans Expanded Medium"/>
                  <a:ea typeface="Nunito Sans Expanded Medium"/>
                  <a:cs typeface="Nunito Sans Expanded Medium"/>
                  <a:sym typeface="Nunito Sans Expanded Medium"/>
                </a:rPr>
                <a:t> Abir Lassoued</a:t>
              </a:r>
            </a:p>
            <a:p>
              <a:pPr algn="ctr">
                <a:lnSpc>
                  <a:spcPts val="2557"/>
                </a:lnSpc>
              </a:pPr>
              <a:r>
                <a:rPr lang="en-US" sz="1739" spc="255">
                  <a:solidFill>
                    <a:srgbClr val="000000"/>
                  </a:solidFill>
                  <a:latin typeface="Nunito Sans Expanded"/>
                  <a:ea typeface="Nunito Sans Expanded"/>
                  <a:cs typeface="Nunito Sans Expanded"/>
                  <a:sym typeface="Nunito Sans Expanded"/>
                </a:rPr>
                <a:t>                               </a:t>
              </a:r>
              <a:r>
                <a:rPr lang="en-US" b="true" sz="1739" spc="255">
                  <a:solidFill>
                    <a:srgbClr val="000000"/>
                  </a:solidFill>
                  <a:latin typeface="Nunito Sans Expanded Medium"/>
                  <a:ea typeface="Nunito Sans Expanded Medium"/>
                  <a:cs typeface="Nunito Sans Expanded Medium"/>
                  <a:sym typeface="Nunito Sans Expanded Medium"/>
                </a:rPr>
                <a:t> eya bendoudoU</a:t>
              </a:r>
            </a:p>
          </p:txBody>
        </p:sp>
      </p:grpSp>
      <p:grpSp>
        <p:nvGrpSpPr>
          <p:cNvPr name="Group 11" id="11"/>
          <p:cNvGrpSpPr/>
          <p:nvPr/>
        </p:nvGrpSpPr>
        <p:grpSpPr>
          <a:xfrm rot="0">
            <a:off x="713426" y="8879310"/>
            <a:ext cx="6667500" cy="874356"/>
            <a:chOff x="0" y="0"/>
            <a:chExt cx="2126876" cy="278912"/>
          </a:xfrm>
        </p:grpSpPr>
        <p:sp>
          <p:nvSpPr>
            <p:cNvPr name="Freeform 12" id="12"/>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3" id="13"/>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Bold"/>
                  <a:ea typeface="Nunito Sans Expanded Bold"/>
                  <a:cs typeface="Nunito Sans Expanded Bold"/>
                  <a:sym typeface="Nunito Sans Expanded Bold"/>
                </a:rPr>
                <a:t>INSTRUCTOR IN CHARGE:</a:t>
              </a:r>
            </a:p>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 BOUTAIEB SOFIEN</a:t>
              </a:r>
            </a:p>
          </p:txBody>
        </p:sp>
      </p:grpSp>
      <p:sp>
        <p:nvSpPr>
          <p:cNvPr name="Freeform 14" id="14"/>
          <p:cNvSpPr/>
          <p:nvPr/>
        </p:nvSpPr>
        <p:spPr>
          <a:xfrm flipH="false" flipV="false" rot="0">
            <a:off x="9379561" y="5578190"/>
            <a:ext cx="8631475" cy="8350952"/>
          </a:xfrm>
          <a:custGeom>
            <a:avLst/>
            <a:gdLst/>
            <a:ahLst/>
            <a:cxnLst/>
            <a:rect r="r" b="b" t="t" l="l"/>
            <a:pathLst>
              <a:path h="8350952" w="8631475">
                <a:moveTo>
                  <a:pt x="0" y="0"/>
                </a:moveTo>
                <a:lnTo>
                  <a:pt x="8631476" y="0"/>
                </a:lnTo>
                <a:lnTo>
                  <a:pt x="8631476" y="8350952"/>
                </a:lnTo>
                <a:lnTo>
                  <a:pt x="0" y="8350952"/>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24346" y="-331065"/>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2791812" y="2914294"/>
            <a:ext cx="12382256" cy="7212664"/>
          </a:xfrm>
          <a:custGeom>
            <a:avLst/>
            <a:gdLst/>
            <a:ahLst/>
            <a:cxnLst/>
            <a:rect r="r" b="b" t="t" l="l"/>
            <a:pathLst>
              <a:path h="7212664" w="12382256">
                <a:moveTo>
                  <a:pt x="0" y="0"/>
                </a:moveTo>
                <a:lnTo>
                  <a:pt x="12382256" y="0"/>
                </a:lnTo>
                <a:lnTo>
                  <a:pt x="12382256" y="7212664"/>
                </a:lnTo>
                <a:lnTo>
                  <a:pt x="0" y="7212664"/>
                </a:lnTo>
                <a:lnTo>
                  <a:pt x="0" y="0"/>
                </a:lnTo>
                <a:close/>
              </a:path>
            </a:pathLst>
          </a:custGeom>
          <a:blipFill>
            <a:blip r:embed="rId5"/>
            <a:stretch>
              <a:fillRect l="0" t="-4" r="0" b="-4"/>
            </a:stretch>
          </a:blipFill>
        </p:spPr>
      </p:sp>
      <p:sp>
        <p:nvSpPr>
          <p:cNvPr name="TextBox 6" id="6"/>
          <p:cNvSpPr txBox="true"/>
          <p:nvPr/>
        </p:nvSpPr>
        <p:spPr>
          <a:xfrm rot="0">
            <a:off x="4238635" y="2118879"/>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ATTENTION IS ALL YOU NEED</a:t>
            </a: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02495"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10</a:t>
            </a:r>
          </a:p>
        </p:txBody>
      </p:sp>
      <p:sp>
        <p:nvSpPr>
          <p:cNvPr name="TextBox 11" id="11"/>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2.1 TRANSFORMERS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24346" y="-331065"/>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3712802" y="2907648"/>
            <a:ext cx="10862395" cy="6707529"/>
          </a:xfrm>
          <a:custGeom>
            <a:avLst/>
            <a:gdLst/>
            <a:ahLst/>
            <a:cxnLst/>
            <a:rect r="r" b="b" t="t" l="l"/>
            <a:pathLst>
              <a:path h="6707529" w="10862395">
                <a:moveTo>
                  <a:pt x="0" y="0"/>
                </a:moveTo>
                <a:lnTo>
                  <a:pt x="10862396" y="0"/>
                </a:lnTo>
                <a:lnTo>
                  <a:pt x="10862396" y="6707529"/>
                </a:lnTo>
                <a:lnTo>
                  <a:pt x="0" y="6707529"/>
                </a:lnTo>
                <a:lnTo>
                  <a:pt x="0" y="0"/>
                </a:lnTo>
                <a:close/>
              </a:path>
            </a:pathLst>
          </a:custGeom>
          <a:blipFill>
            <a:blip r:embed="rId5"/>
            <a:stretch>
              <a:fillRect l="-38" t="0" r="-38" b="0"/>
            </a:stretch>
          </a:blipFill>
        </p:spPr>
      </p:sp>
      <p:sp>
        <p:nvSpPr>
          <p:cNvPr name="TextBox 6" id="6"/>
          <p:cNvSpPr txBox="true"/>
          <p:nvPr/>
        </p:nvSpPr>
        <p:spPr>
          <a:xfrm rot="0">
            <a:off x="3327888" y="1936413"/>
            <a:ext cx="11632225"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ARCHITECTURE QUERY/KEY/VALUE</a:t>
            </a: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24105"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11</a:t>
            </a:r>
          </a:p>
        </p:txBody>
      </p:sp>
      <p:sp>
        <p:nvSpPr>
          <p:cNvPr name="TextBox 11" id="11"/>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2.1 TRANSFORMERS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24346" y="-331065"/>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1028700" y="4917736"/>
            <a:ext cx="6295126" cy="950208"/>
          </a:xfrm>
          <a:custGeom>
            <a:avLst/>
            <a:gdLst/>
            <a:ahLst/>
            <a:cxnLst/>
            <a:rect r="r" b="b" t="t" l="l"/>
            <a:pathLst>
              <a:path h="950208" w="6295126">
                <a:moveTo>
                  <a:pt x="0" y="0"/>
                </a:moveTo>
                <a:lnTo>
                  <a:pt x="6295126" y="0"/>
                </a:lnTo>
                <a:lnTo>
                  <a:pt x="6295126" y="950208"/>
                </a:lnTo>
                <a:lnTo>
                  <a:pt x="0" y="950208"/>
                </a:lnTo>
                <a:lnTo>
                  <a:pt x="0" y="0"/>
                </a:lnTo>
                <a:close/>
              </a:path>
            </a:pathLst>
          </a:custGeom>
          <a:blipFill>
            <a:blip r:embed="rId5"/>
            <a:stretch>
              <a:fillRect l="0" t="0" r="0" b="0"/>
            </a:stretch>
          </a:blipFill>
        </p:spPr>
      </p:sp>
      <p:sp>
        <p:nvSpPr>
          <p:cNvPr name="Freeform 6" id="6"/>
          <p:cNvSpPr/>
          <p:nvPr/>
        </p:nvSpPr>
        <p:spPr>
          <a:xfrm flipH="false" flipV="false" rot="0">
            <a:off x="8577350" y="2821923"/>
            <a:ext cx="8105716" cy="7653830"/>
          </a:xfrm>
          <a:custGeom>
            <a:avLst/>
            <a:gdLst/>
            <a:ahLst/>
            <a:cxnLst/>
            <a:rect r="r" b="b" t="t" l="l"/>
            <a:pathLst>
              <a:path h="7653830" w="8105716">
                <a:moveTo>
                  <a:pt x="0" y="0"/>
                </a:moveTo>
                <a:lnTo>
                  <a:pt x="8105716" y="0"/>
                </a:lnTo>
                <a:lnTo>
                  <a:pt x="8105716" y="7653829"/>
                </a:lnTo>
                <a:lnTo>
                  <a:pt x="0" y="7653829"/>
                </a:lnTo>
                <a:lnTo>
                  <a:pt x="0" y="0"/>
                </a:lnTo>
                <a:close/>
              </a:path>
            </a:pathLst>
          </a:custGeom>
          <a:blipFill>
            <a:blip r:embed="rId6"/>
            <a:stretch>
              <a:fillRect l="0" t="0" r="0" b="0"/>
            </a:stretch>
          </a:blipFill>
        </p:spPr>
      </p:sp>
      <p:sp>
        <p:nvSpPr>
          <p:cNvPr name="TextBox 7" id="7"/>
          <p:cNvSpPr txBox="true"/>
          <p:nvPr/>
        </p:nvSpPr>
        <p:spPr>
          <a:xfrm rot="0">
            <a:off x="3318363" y="1888788"/>
            <a:ext cx="11632225"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CALCUL ET ARCHITECTURE </a:t>
            </a:r>
          </a:p>
        </p:txBody>
      </p:sp>
      <p:grpSp>
        <p:nvGrpSpPr>
          <p:cNvPr name="Group 8" id="8"/>
          <p:cNvGrpSpPr/>
          <p:nvPr/>
        </p:nvGrpSpPr>
        <p:grpSpPr>
          <a:xfrm rot="0">
            <a:off x="16726274" y="9726761"/>
            <a:ext cx="1066053" cy="370038"/>
            <a:chOff x="0" y="0"/>
            <a:chExt cx="3070231" cy="1065710"/>
          </a:xfrm>
        </p:grpSpPr>
        <p:sp>
          <p:nvSpPr>
            <p:cNvPr name="Freeform 9" id="9"/>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1" id="11"/>
          <p:cNvSpPr txBox="true"/>
          <p:nvPr/>
        </p:nvSpPr>
        <p:spPr>
          <a:xfrm rot="0">
            <a:off x="17121961"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12</a:t>
            </a:r>
          </a:p>
        </p:txBody>
      </p:sp>
      <p:sp>
        <p:nvSpPr>
          <p:cNvPr name="TextBox 12" id="12"/>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2.1 TRANSFORMERS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567203"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3376701" y="2975066"/>
            <a:ext cx="10704684" cy="7168315"/>
          </a:xfrm>
          <a:custGeom>
            <a:avLst/>
            <a:gdLst/>
            <a:ahLst/>
            <a:cxnLst/>
            <a:rect r="r" b="b" t="t" l="l"/>
            <a:pathLst>
              <a:path h="7168315" w="10704684">
                <a:moveTo>
                  <a:pt x="0" y="0"/>
                </a:moveTo>
                <a:lnTo>
                  <a:pt x="10704685" y="0"/>
                </a:lnTo>
                <a:lnTo>
                  <a:pt x="10704685" y="7168316"/>
                </a:lnTo>
                <a:lnTo>
                  <a:pt x="0" y="7168316"/>
                </a:lnTo>
                <a:lnTo>
                  <a:pt x="0" y="0"/>
                </a:lnTo>
                <a:close/>
              </a:path>
            </a:pathLst>
          </a:custGeom>
          <a:blipFill>
            <a:blip r:embed="rId5"/>
            <a:stretch>
              <a:fillRect l="0" t="0" r="0" b="0"/>
            </a:stretch>
          </a:blipFill>
        </p:spPr>
      </p:sp>
      <p:sp>
        <p:nvSpPr>
          <p:cNvPr name="TextBox 6" id="6"/>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A-TEXT ENCODER</a:t>
            </a: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18032"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13</a:t>
            </a:r>
          </a:p>
        </p:txBody>
      </p:sp>
      <p:sp>
        <p:nvSpPr>
          <p:cNvPr name="TextBox 11" id="11"/>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2.1 TRANSFORMERS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567203"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3376701" y="2975066"/>
            <a:ext cx="10704684" cy="7168315"/>
          </a:xfrm>
          <a:custGeom>
            <a:avLst/>
            <a:gdLst/>
            <a:ahLst/>
            <a:cxnLst/>
            <a:rect r="r" b="b" t="t" l="l"/>
            <a:pathLst>
              <a:path h="7168315" w="10704684">
                <a:moveTo>
                  <a:pt x="0" y="0"/>
                </a:moveTo>
                <a:lnTo>
                  <a:pt x="10704685" y="0"/>
                </a:lnTo>
                <a:lnTo>
                  <a:pt x="10704685" y="7168316"/>
                </a:lnTo>
                <a:lnTo>
                  <a:pt x="0" y="7168316"/>
                </a:lnTo>
                <a:lnTo>
                  <a:pt x="0" y="0"/>
                </a:lnTo>
                <a:close/>
              </a:path>
            </a:pathLst>
          </a:custGeom>
          <a:blipFill>
            <a:blip r:embed="rId5"/>
            <a:stretch>
              <a:fillRect l="0" t="0" r="0" b="0"/>
            </a:stretch>
          </a:blipFill>
        </p:spPr>
      </p:sp>
      <p:sp>
        <p:nvSpPr>
          <p:cNvPr name="TextBox 6" id="6"/>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B-TEXT DECODER</a:t>
            </a: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14818"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14</a:t>
            </a:r>
          </a:p>
        </p:txBody>
      </p:sp>
      <p:sp>
        <p:nvSpPr>
          <p:cNvPr name="TextBox 11" id="11"/>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2.1 TRANSFORMERS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531048"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4595310" y="2737025"/>
            <a:ext cx="9097380" cy="7549975"/>
          </a:xfrm>
          <a:custGeom>
            <a:avLst/>
            <a:gdLst/>
            <a:ahLst/>
            <a:cxnLst/>
            <a:rect r="r" b="b" t="t" l="l"/>
            <a:pathLst>
              <a:path h="7549975" w="9097380">
                <a:moveTo>
                  <a:pt x="0" y="0"/>
                </a:moveTo>
                <a:lnTo>
                  <a:pt x="9097380" y="0"/>
                </a:lnTo>
                <a:lnTo>
                  <a:pt x="9097380" y="7549975"/>
                </a:lnTo>
                <a:lnTo>
                  <a:pt x="0" y="7549975"/>
                </a:lnTo>
                <a:lnTo>
                  <a:pt x="0" y="0"/>
                </a:lnTo>
                <a:close/>
              </a:path>
            </a:pathLst>
          </a:custGeom>
          <a:blipFill>
            <a:blip r:embed="rId4"/>
            <a:stretch>
              <a:fillRect l="0" t="0" r="0" b="0"/>
            </a:stretch>
          </a:blipFill>
        </p:spPr>
      </p:sp>
      <p:sp>
        <p:nvSpPr>
          <p:cNvPr name="TextBox 6" id="6"/>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PIPELINE DE GÉNÉRATION</a:t>
            </a: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16604" y="96791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15</a:t>
            </a:r>
          </a:p>
        </p:txBody>
      </p:sp>
      <p:sp>
        <p:nvSpPr>
          <p:cNvPr name="TextBox 11" id="11"/>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2.1 TRANSFORMERS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34565" y="390607"/>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1110" y="2249764"/>
            <a:ext cx="15385779" cy="6447374"/>
          </a:xfrm>
          <a:custGeom>
            <a:avLst/>
            <a:gdLst/>
            <a:ahLst/>
            <a:cxnLst/>
            <a:rect r="r" b="b" t="t" l="l"/>
            <a:pathLst>
              <a:path h="6447374" w="15385779">
                <a:moveTo>
                  <a:pt x="0" y="0"/>
                </a:moveTo>
                <a:lnTo>
                  <a:pt x="15385780" y="0"/>
                </a:lnTo>
                <a:lnTo>
                  <a:pt x="15385780" y="6447374"/>
                </a:lnTo>
                <a:lnTo>
                  <a:pt x="0" y="6447374"/>
                </a:lnTo>
                <a:lnTo>
                  <a:pt x="0" y="0"/>
                </a:lnTo>
                <a:close/>
              </a:path>
            </a:pathLst>
          </a:custGeom>
          <a:blipFill>
            <a:blip r:embed="rId4"/>
            <a:stretch>
              <a:fillRect l="0" t="0" r="0" b="0"/>
            </a:stretch>
          </a:blipFill>
        </p:spPr>
      </p:sp>
      <p:grpSp>
        <p:nvGrpSpPr>
          <p:cNvPr name="Group 6" id="6"/>
          <p:cNvGrpSpPr/>
          <p:nvPr/>
        </p:nvGrpSpPr>
        <p:grpSpPr>
          <a:xfrm rot="0">
            <a:off x="16726274" y="9726761"/>
            <a:ext cx="1066053" cy="370038"/>
            <a:chOff x="0" y="0"/>
            <a:chExt cx="3070231" cy="1065710"/>
          </a:xfrm>
        </p:grpSpPr>
        <p:sp>
          <p:nvSpPr>
            <p:cNvPr name="Freeform 7" id="7"/>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9" id="9"/>
          <p:cNvSpPr txBox="true"/>
          <p:nvPr/>
        </p:nvSpPr>
        <p:spPr>
          <a:xfrm rot="0">
            <a:off x="17109996" y="96791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24346" y="-232052"/>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5" id="5"/>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2.2.1 GANS:</a:t>
            </a:r>
          </a:p>
        </p:txBody>
      </p:sp>
      <p:sp>
        <p:nvSpPr>
          <p:cNvPr name="TextBox 6" id="6"/>
          <p:cNvSpPr txBox="true"/>
          <p:nvPr/>
        </p:nvSpPr>
        <p:spPr>
          <a:xfrm rot="0">
            <a:off x="4238635" y="2101910"/>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QU’EST-CE QU’UN GAN</a:t>
            </a:r>
          </a:p>
        </p:txBody>
      </p:sp>
      <p:grpSp>
        <p:nvGrpSpPr>
          <p:cNvPr name="Group 7" id="7"/>
          <p:cNvGrpSpPr/>
          <p:nvPr/>
        </p:nvGrpSpPr>
        <p:grpSpPr>
          <a:xfrm rot="0">
            <a:off x="6918833" y="4606962"/>
            <a:ext cx="3445271" cy="1357190"/>
            <a:chOff x="0" y="0"/>
            <a:chExt cx="1099012" cy="432932"/>
          </a:xfrm>
        </p:grpSpPr>
        <p:sp>
          <p:nvSpPr>
            <p:cNvPr name="Freeform 8" id="8"/>
            <p:cNvSpPr/>
            <p:nvPr/>
          </p:nvSpPr>
          <p:spPr>
            <a:xfrm flipH="false" flipV="false" rot="0">
              <a:off x="0" y="0"/>
              <a:ext cx="1099012" cy="432932"/>
            </a:xfrm>
            <a:custGeom>
              <a:avLst/>
              <a:gdLst/>
              <a:ahLst/>
              <a:cxnLst/>
              <a:rect r="r" b="b" t="t" l="l"/>
              <a:pathLst>
                <a:path h="432932" w="1099012">
                  <a:moveTo>
                    <a:pt x="80896" y="0"/>
                  </a:moveTo>
                  <a:lnTo>
                    <a:pt x="1018116" y="0"/>
                  </a:lnTo>
                  <a:cubicBezTo>
                    <a:pt x="1039571" y="0"/>
                    <a:pt x="1060147" y="8523"/>
                    <a:pt x="1075318" y="23694"/>
                  </a:cubicBezTo>
                  <a:cubicBezTo>
                    <a:pt x="1090489" y="38865"/>
                    <a:pt x="1099012" y="59441"/>
                    <a:pt x="1099012" y="80896"/>
                  </a:cubicBezTo>
                  <a:lnTo>
                    <a:pt x="1099012" y="352036"/>
                  </a:lnTo>
                  <a:cubicBezTo>
                    <a:pt x="1099012" y="373491"/>
                    <a:pt x="1090489" y="394067"/>
                    <a:pt x="1075318" y="409238"/>
                  </a:cubicBezTo>
                  <a:cubicBezTo>
                    <a:pt x="1060147" y="424409"/>
                    <a:pt x="1039571" y="432932"/>
                    <a:pt x="1018116" y="432932"/>
                  </a:cubicBezTo>
                  <a:lnTo>
                    <a:pt x="80896" y="432932"/>
                  </a:lnTo>
                  <a:cubicBezTo>
                    <a:pt x="59441" y="432932"/>
                    <a:pt x="38865" y="424409"/>
                    <a:pt x="23694" y="409238"/>
                  </a:cubicBezTo>
                  <a:cubicBezTo>
                    <a:pt x="8523" y="394067"/>
                    <a:pt x="0" y="373491"/>
                    <a:pt x="0" y="352036"/>
                  </a:cubicBezTo>
                  <a:lnTo>
                    <a:pt x="0" y="80896"/>
                  </a:lnTo>
                  <a:cubicBezTo>
                    <a:pt x="0" y="59441"/>
                    <a:pt x="8523" y="38865"/>
                    <a:pt x="23694" y="23694"/>
                  </a:cubicBezTo>
                  <a:cubicBezTo>
                    <a:pt x="38865" y="8523"/>
                    <a:pt x="59441" y="0"/>
                    <a:pt x="80896" y="0"/>
                  </a:cubicBezTo>
                  <a:close/>
                </a:path>
              </a:pathLst>
            </a:custGeom>
            <a:solidFill>
              <a:srgbClr val="FFBD59"/>
            </a:solidFill>
            <a:ln w="19050" cap="rnd">
              <a:solidFill>
                <a:srgbClr val="000000"/>
              </a:solidFill>
              <a:prstDash val="solid"/>
              <a:round/>
            </a:ln>
          </p:spPr>
        </p:sp>
        <p:sp>
          <p:nvSpPr>
            <p:cNvPr name="TextBox 9" id="9"/>
            <p:cNvSpPr txBox="true"/>
            <p:nvPr/>
          </p:nvSpPr>
          <p:spPr>
            <a:xfrm>
              <a:off x="0" y="-38100"/>
              <a:ext cx="1099012" cy="471032"/>
            </a:xfrm>
            <a:prstGeom prst="rect">
              <a:avLst/>
            </a:prstGeom>
          </p:spPr>
          <p:txBody>
            <a:bodyPr anchor="ctr" rtlCol="false" tIns="38100" lIns="38100" bIns="38100" rIns="38100"/>
            <a:lstStyle/>
            <a:p>
              <a:pPr algn="ctr" marL="0" indent="0" lvl="0">
                <a:lnSpc>
                  <a:spcPts val="2557"/>
                </a:lnSpc>
                <a:spcBef>
                  <a:spcPct val="0"/>
                </a:spcBef>
              </a:pPr>
              <a:r>
                <a:rPr lang="en-US" b="true" sz="1739" spc="255">
                  <a:solidFill>
                    <a:srgbClr val="211F1C"/>
                  </a:solidFill>
                  <a:latin typeface="Nunito Sans Expanded Bold"/>
                  <a:ea typeface="Nunito Sans Expanded Bold"/>
                  <a:cs typeface="Nunito Sans Expanded Bold"/>
                  <a:sym typeface="Nunito Sans Expanded Bold"/>
                </a:rPr>
                <a:t>GÉNÉRATEUR</a:t>
              </a:r>
            </a:p>
          </p:txBody>
        </p:sp>
      </p:grpSp>
      <p:grpSp>
        <p:nvGrpSpPr>
          <p:cNvPr name="Group 10" id="10"/>
          <p:cNvGrpSpPr/>
          <p:nvPr/>
        </p:nvGrpSpPr>
        <p:grpSpPr>
          <a:xfrm rot="0">
            <a:off x="6877152" y="6859842"/>
            <a:ext cx="3528634" cy="1357190"/>
            <a:chOff x="0" y="0"/>
            <a:chExt cx="1125604" cy="432932"/>
          </a:xfrm>
        </p:grpSpPr>
        <p:sp>
          <p:nvSpPr>
            <p:cNvPr name="Freeform 11" id="11"/>
            <p:cNvSpPr/>
            <p:nvPr/>
          </p:nvSpPr>
          <p:spPr>
            <a:xfrm flipH="false" flipV="false" rot="0">
              <a:off x="0" y="0"/>
              <a:ext cx="1125604" cy="432932"/>
            </a:xfrm>
            <a:custGeom>
              <a:avLst/>
              <a:gdLst/>
              <a:ahLst/>
              <a:cxnLst/>
              <a:rect r="r" b="b" t="t" l="l"/>
              <a:pathLst>
                <a:path h="432932" w="1125604">
                  <a:moveTo>
                    <a:pt x="78985" y="0"/>
                  </a:moveTo>
                  <a:lnTo>
                    <a:pt x="1046619" y="0"/>
                  </a:lnTo>
                  <a:cubicBezTo>
                    <a:pt x="1090242" y="0"/>
                    <a:pt x="1125604" y="35363"/>
                    <a:pt x="1125604" y="78985"/>
                  </a:cubicBezTo>
                  <a:lnTo>
                    <a:pt x="1125604" y="353947"/>
                  </a:lnTo>
                  <a:cubicBezTo>
                    <a:pt x="1125604" y="374895"/>
                    <a:pt x="1117283" y="394985"/>
                    <a:pt x="1102470" y="409798"/>
                  </a:cubicBezTo>
                  <a:cubicBezTo>
                    <a:pt x="1087658" y="424611"/>
                    <a:pt x="1067567" y="432932"/>
                    <a:pt x="1046619" y="432932"/>
                  </a:cubicBezTo>
                  <a:lnTo>
                    <a:pt x="78985" y="432932"/>
                  </a:lnTo>
                  <a:cubicBezTo>
                    <a:pt x="35363" y="432932"/>
                    <a:pt x="0" y="397569"/>
                    <a:pt x="0" y="353947"/>
                  </a:cubicBezTo>
                  <a:lnTo>
                    <a:pt x="0" y="78985"/>
                  </a:lnTo>
                  <a:cubicBezTo>
                    <a:pt x="0" y="35363"/>
                    <a:pt x="35363" y="0"/>
                    <a:pt x="78985" y="0"/>
                  </a:cubicBezTo>
                  <a:close/>
                </a:path>
              </a:pathLst>
            </a:custGeom>
            <a:solidFill>
              <a:srgbClr val="004AAD"/>
            </a:solidFill>
            <a:ln w="19050" cap="rnd">
              <a:solidFill>
                <a:srgbClr val="000000"/>
              </a:solidFill>
              <a:prstDash val="solid"/>
              <a:round/>
            </a:ln>
          </p:spPr>
        </p:sp>
        <p:sp>
          <p:nvSpPr>
            <p:cNvPr name="TextBox 12" id="12"/>
            <p:cNvSpPr txBox="true"/>
            <p:nvPr/>
          </p:nvSpPr>
          <p:spPr>
            <a:xfrm>
              <a:off x="0" y="-38100"/>
              <a:ext cx="1125604" cy="471032"/>
            </a:xfrm>
            <a:prstGeom prst="rect">
              <a:avLst/>
            </a:prstGeom>
          </p:spPr>
          <p:txBody>
            <a:bodyPr anchor="ctr" rtlCol="false" tIns="38100" lIns="38100" bIns="38100" rIns="38100"/>
            <a:lstStyle/>
            <a:p>
              <a:pPr algn="ctr" marL="0" indent="0" lvl="0">
                <a:lnSpc>
                  <a:spcPts val="2557"/>
                </a:lnSpc>
                <a:spcBef>
                  <a:spcPct val="0"/>
                </a:spcBef>
              </a:pPr>
              <a:r>
                <a:rPr lang="en-US" b="true" sz="1739" spc="255">
                  <a:solidFill>
                    <a:srgbClr val="211F1C"/>
                  </a:solidFill>
                  <a:latin typeface="Nunito Sans Expanded Semi-Bold"/>
                  <a:ea typeface="Nunito Sans Expanded Semi-Bold"/>
                  <a:cs typeface="Nunito Sans Expanded Semi-Bold"/>
                  <a:sym typeface="Nunito Sans Expanded Semi-Bold"/>
                </a:rPr>
                <a:t>DISCRIMINATEUR</a:t>
              </a:r>
            </a:p>
          </p:txBody>
        </p:sp>
      </p:grpSp>
      <p:grpSp>
        <p:nvGrpSpPr>
          <p:cNvPr name="Group 13" id="13"/>
          <p:cNvGrpSpPr/>
          <p:nvPr/>
        </p:nvGrpSpPr>
        <p:grpSpPr>
          <a:xfrm rot="0">
            <a:off x="625192" y="4498751"/>
            <a:ext cx="4794489" cy="1573613"/>
            <a:chOff x="0" y="0"/>
            <a:chExt cx="1529401" cy="501969"/>
          </a:xfrm>
        </p:grpSpPr>
        <p:sp>
          <p:nvSpPr>
            <p:cNvPr name="Freeform 14" id="14"/>
            <p:cNvSpPr/>
            <p:nvPr/>
          </p:nvSpPr>
          <p:spPr>
            <a:xfrm flipH="false" flipV="false" rot="0">
              <a:off x="0" y="0"/>
              <a:ext cx="1529401" cy="501969"/>
            </a:xfrm>
            <a:custGeom>
              <a:avLst/>
              <a:gdLst/>
              <a:ahLst/>
              <a:cxnLst/>
              <a:rect r="r" b="b" t="t" l="l"/>
              <a:pathLst>
                <a:path h="501969" w="1529401">
                  <a:moveTo>
                    <a:pt x="58131" y="0"/>
                  </a:moveTo>
                  <a:lnTo>
                    <a:pt x="1471270" y="0"/>
                  </a:lnTo>
                  <a:cubicBezTo>
                    <a:pt x="1503375" y="0"/>
                    <a:pt x="1529401" y="26026"/>
                    <a:pt x="1529401" y="58131"/>
                  </a:cubicBezTo>
                  <a:lnTo>
                    <a:pt x="1529401" y="443838"/>
                  </a:lnTo>
                  <a:cubicBezTo>
                    <a:pt x="1529401" y="475943"/>
                    <a:pt x="1503375" y="501969"/>
                    <a:pt x="1471270" y="501969"/>
                  </a:cubicBezTo>
                  <a:lnTo>
                    <a:pt x="58131" y="501969"/>
                  </a:lnTo>
                  <a:cubicBezTo>
                    <a:pt x="26026" y="501969"/>
                    <a:pt x="0" y="475943"/>
                    <a:pt x="0" y="443838"/>
                  </a:cubicBezTo>
                  <a:lnTo>
                    <a:pt x="0" y="58131"/>
                  </a:lnTo>
                  <a:cubicBezTo>
                    <a:pt x="0" y="26026"/>
                    <a:pt x="26026" y="0"/>
                    <a:pt x="58131" y="0"/>
                  </a:cubicBezTo>
                  <a:close/>
                </a:path>
              </a:pathLst>
            </a:custGeom>
            <a:solidFill>
              <a:srgbClr val="F1F1F1"/>
            </a:solidFill>
            <a:ln w="19050" cap="rnd">
              <a:solidFill>
                <a:srgbClr val="000000"/>
              </a:solidFill>
              <a:prstDash val="solid"/>
              <a:round/>
            </a:ln>
          </p:spPr>
        </p:sp>
        <p:sp>
          <p:nvSpPr>
            <p:cNvPr name="TextBox 15" id="15"/>
            <p:cNvSpPr txBox="true"/>
            <p:nvPr/>
          </p:nvSpPr>
          <p:spPr>
            <a:xfrm>
              <a:off x="0" y="-57150"/>
              <a:ext cx="1529401" cy="559119"/>
            </a:xfrm>
            <a:prstGeom prst="rect">
              <a:avLst/>
            </a:prstGeom>
          </p:spPr>
          <p:txBody>
            <a:bodyPr anchor="ctr" rtlCol="false" tIns="38100" lIns="38100" bIns="38100" rIns="38100"/>
            <a:lstStyle/>
            <a:p>
              <a:pPr algn="ctr">
                <a:lnSpc>
                  <a:spcPts val="2557"/>
                </a:lnSpc>
              </a:pPr>
            </a:p>
          </p:txBody>
        </p:sp>
      </p:grpSp>
      <p:grpSp>
        <p:nvGrpSpPr>
          <p:cNvPr name="Group 16" id="16"/>
          <p:cNvGrpSpPr/>
          <p:nvPr/>
        </p:nvGrpSpPr>
        <p:grpSpPr>
          <a:xfrm rot="0">
            <a:off x="11863257" y="4457700"/>
            <a:ext cx="5776971" cy="1614664"/>
            <a:chOff x="0" y="0"/>
            <a:chExt cx="1842805" cy="515064"/>
          </a:xfrm>
        </p:grpSpPr>
        <p:sp>
          <p:nvSpPr>
            <p:cNvPr name="Freeform 17" id="17"/>
            <p:cNvSpPr/>
            <p:nvPr/>
          </p:nvSpPr>
          <p:spPr>
            <a:xfrm flipH="false" flipV="false" rot="0">
              <a:off x="0" y="0"/>
              <a:ext cx="1842805" cy="515064"/>
            </a:xfrm>
            <a:custGeom>
              <a:avLst/>
              <a:gdLst/>
              <a:ahLst/>
              <a:cxnLst/>
              <a:rect r="r" b="b" t="t" l="l"/>
              <a:pathLst>
                <a:path h="515064" w="1842805">
                  <a:moveTo>
                    <a:pt x="48245" y="0"/>
                  </a:moveTo>
                  <a:lnTo>
                    <a:pt x="1794560" y="0"/>
                  </a:lnTo>
                  <a:cubicBezTo>
                    <a:pt x="1821205" y="0"/>
                    <a:pt x="1842805" y="21600"/>
                    <a:pt x="1842805" y="48245"/>
                  </a:cubicBezTo>
                  <a:lnTo>
                    <a:pt x="1842805" y="466819"/>
                  </a:lnTo>
                  <a:cubicBezTo>
                    <a:pt x="1842805" y="493464"/>
                    <a:pt x="1821205" y="515064"/>
                    <a:pt x="1794560" y="515064"/>
                  </a:cubicBezTo>
                  <a:lnTo>
                    <a:pt x="48245" y="515064"/>
                  </a:lnTo>
                  <a:cubicBezTo>
                    <a:pt x="21600" y="515064"/>
                    <a:pt x="0" y="493464"/>
                    <a:pt x="0" y="466819"/>
                  </a:cubicBezTo>
                  <a:lnTo>
                    <a:pt x="0" y="48245"/>
                  </a:lnTo>
                  <a:cubicBezTo>
                    <a:pt x="0" y="21600"/>
                    <a:pt x="21600" y="0"/>
                    <a:pt x="48245" y="0"/>
                  </a:cubicBezTo>
                  <a:close/>
                </a:path>
              </a:pathLst>
            </a:custGeom>
            <a:solidFill>
              <a:srgbClr val="F1F1F1"/>
            </a:solidFill>
            <a:ln w="19050" cap="rnd">
              <a:solidFill>
                <a:srgbClr val="000000"/>
              </a:solidFill>
              <a:prstDash val="solid"/>
              <a:round/>
            </a:ln>
          </p:spPr>
        </p:sp>
        <p:sp>
          <p:nvSpPr>
            <p:cNvPr name="TextBox 18" id="18"/>
            <p:cNvSpPr txBox="true"/>
            <p:nvPr/>
          </p:nvSpPr>
          <p:spPr>
            <a:xfrm>
              <a:off x="0" y="-38100"/>
              <a:ext cx="1842805" cy="553164"/>
            </a:xfrm>
            <a:prstGeom prst="rect">
              <a:avLst/>
            </a:prstGeom>
          </p:spPr>
          <p:txBody>
            <a:bodyPr anchor="ctr" rtlCol="false" tIns="38100" lIns="38100" bIns="38100" rIns="38100"/>
            <a:lstStyle/>
            <a:p>
              <a:pPr algn="ctr">
                <a:lnSpc>
                  <a:spcPts val="2557"/>
                </a:lnSpc>
              </a:pPr>
            </a:p>
          </p:txBody>
        </p:sp>
      </p:grpSp>
      <p:grpSp>
        <p:nvGrpSpPr>
          <p:cNvPr name="Group 19" id="19"/>
          <p:cNvGrpSpPr/>
          <p:nvPr/>
        </p:nvGrpSpPr>
        <p:grpSpPr>
          <a:xfrm rot="0">
            <a:off x="625192" y="6751630"/>
            <a:ext cx="4794489" cy="1573613"/>
            <a:chOff x="0" y="0"/>
            <a:chExt cx="1529401" cy="501969"/>
          </a:xfrm>
        </p:grpSpPr>
        <p:sp>
          <p:nvSpPr>
            <p:cNvPr name="Freeform 20" id="20"/>
            <p:cNvSpPr/>
            <p:nvPr/>
          </p:nvSpPr>
          <p:spPr>
            <a:xfrm flipH="false" flipV="false" rot="0">
              <a:off x="0" y="0"/>
              <a:ext cx="1529401" cy="501969"/>
            </a:xfrm>
            <a:custGeom>
              <a:avLst/>
              <a:gdLst/>
              <a:ahLst/>
              <a:cxnLst/>
              <a:rect r="r" b="b" t="t" l="l"/>
              <a:pathLst>
                <a:path h="501969" w="1529401">
                  <a:moveTo>
                    <a:pt x="58131" y="0"/>
                  </a:moveTo>
                  <a:lnTo>
                    <a:pt x="1471270" y="0"/>
                  </a:lnTo>
                  <a:cubicBezTo>
                    <a:pt x="1503375" y="0"/>
                    <a:pt x="1529401" y="26026"/>
                    <a:pt x="1529401" y="58131"/>
                  </a:cubicBezTo>
                  <a:lnTo>
                    <a:pt x="1529401" y="443838"/>
                  </a:lnTo>
                  <a:cubicBezTo>
                    <a:pt x="1529401" y="475943"/>
                    <a:pt x="1503375" y="501969"/>
                    <a:pt x="1471270" y="501969"/>
                  </a:cubicBezTo>
                  <a:lnTo>
                    <a:pt x="58131" y="501969"/>
                  </a:lnTo>
                  <a:cubicBezTo>
                    <a:pt x="26026" y="501969"/>
                    <a:pt x="0" y="475943"/>
                    <a:pt x="0" y="443838"/>
                  </a:cubicBezTo>
                  <a:lnTo>
                    <a:pt x="0" y="58131"/>
                  </a:lnTo>
                  <a:cubicBezTo>
                    <a:pt x="0" y="26026"/>
                    <a:pt x="26026" y="0"/>
                    <a:pt x="58131" y="0"/>
                  </a:cubicBezTo>
                  <a:close/>
                </a:path>
              </a:pathLst>
            </a:custGeom>
            <a:solidFill>
              <a:srgbClr val="F1F1F1"/>
            </a:solidFill>
            <a:ln w="19050" cap="rnd">
              <a:solidFill>
                <a:srgbClr val="000000"/>
              </a:solidFill>
              <a:prstDash val="solid"/>
              <a:round/>
            </a:ln>
          </p:spPr>
        </p:sp>
        <p:sp>
          <p:nvSpPr>
            <p:cNvPr name="TextBox 21" id="21"/>
            <p:cNvSpPr txBox="true"/>
            <p:nvPr/>
          </p:nvSpPr>
          <p:spPr>
            <a:xfrm>
              <a:off x="0" y="-38100"/>
              <a:ext cx="1529401" cy="540069"/>
            </a:xfrm>
            <a:prstGeom prst="rect">
              <a:avLst/>
            </a:prstGeom>
          </p:spPr>
          <p:txBody>
            <a:bodyPr anchor="ctr" rtlCol="false" tIns="38100" lIns="38100" bIns="38100" rIns="38100"/>
            <a:lstStyle/>
            <a:p>
              <a:pPr algn="ctr">
                <a:lnSpc>
                  <a:spcPts val="2557"/>
                </a:lnSpc>
              </a:pPr>
            </a:p>
          </p:txBody>
        </p:sp>
      </p:grpSp>
      <p:grpSp>
        <p:nvGrpSpPr>
          <p:cNvPr name="Group 22" id="22"/>
          <p:cNvGrpSpPr/>
          <p:nvPr/>
        </p:nvGrpSpPr>
        <p:grpSpPr>
          <a:xfrm rot="0">
            <a:off x="11863111" y="6710539"/>
            <a:ext cx="5777117" cy="1614705"/>
            <a:chOff x="0" y="0"/>
            <a:chExt cx="1842851" cy="515077"/>
          </a:xfrm>
        </p:grpSpPr>
        <p:sp>
          <p:nvSpPr>
            <p:cNvPr name="Freeform 23" id="23"/>
            <p:cNvSpPr/>
            <p:nvPr/>
          </p:nvSpPr>
          <p:spPr>
            <a:xfrm flipH="false" flipV="false" rot="0">
              <a:off x="0" y="0"/>
              <a:ext cx="1842851" cy="515077"/>
            </a:xfrm>
            <a:custGeom>
              <a:avLst/>
              <a:gdLst/>
              <a:ahLst/>
              <a:cxnLst/>
              <a:rect r="r" b="b" t="t" l="l"/>
              <a:pathLst>
                <a:path h="515077" w="1842851">
                  <a:moveTo>
                    <a:pt x="48244" y="0"/>
                  </a:moveTo>
                  <a:lnTo>
                    <a:pt x="1794608" y="0"/>
                  </a:lnTo>
                  <a:cubicBezTo>
                    <a:pt x="1807403" y="0"/>
                    <a:pt x="1819674" y="5083"/>
                    <a:pt x="1828721" y="14130"/>
                  </a:cubicBezTo>
                  <a:cubicBezTo>
                    <a:pt x="1837768" y="23178"/>
                    <a:pt x="1842851" y="35449"/>
                    <a:pt x="1842851" y="48244"/>
                  </a:cubicBezTo>
                  <a:lnTo>
                    <a:pt x="1842851" y="466833"/>
                  </a:lnTo>
                  <a:cubicBezTo>
                    <a:pt x="1842851" y="493478"/>
                    <a:pt x="1821252" y="515077"/>
                    <a:pt x="1794608" y="515077"/>
                  </a:cubicBezTo>
                  <a:lnTo>
                    <a:pt x="48244" y="515077"/>
                  </a:lnTo>
                  <a:cubicBezTo>
                    <a:pt x="35449" y="515077"/>
                    <a:pt x="23178" y="509994"/>
                    <a:pt x="14130" y="500947"/>
                  </a:cubicBezTo>
                  <a:cubicBezTo>
                    <a:pt x="5083" y="491899"/>
                    <a:pt x="0" y="479628"/>
                    <a:pt x="0" y="466833"/>
                  </a:cubicBezTo>
                  <a:lnTo>
                    <a:pt x="0" y="48244"/>
                  </a:lnTo>
                  <a:cubicBezTo>
                    <a:pt x="0" y="21599"/>
                    <a:pt x="21599" y="0"/>
                    <a:pt x="48244" y="0"/>
                  </a:cubicBezTo>
                  <a:close/>
                </a:path>
              </a:pathLst>
            </a:custGeom>
            <a:solidFill>
              <a:srgbClr val="F1F1F1"/>
            </a:solidFill>
            <a:ln w="19050" cap="rnd">
              <a:solidFill>
                <a:srgbClr val="000000"/>
              </a:solidFill>
              <a:prstDash val="solid"/>
              <a:round/>
            </a:ln>
          </p:spPr>
        </p:sp>
        <p:sp>
          <p:nvSpPr>
            <p:cNvPr name="TextBox 24" id="24"/>
            <p:cNvSpPr txBox="true"/>
            <p:nvPr/>
          </p:nvSpPr>
          <p:spPr>
            <a:xfrm>
              <a:off x="0" y="-38100"/>
              <a:ext cx="1842851" cy="553177"/>
            </a:xfrm>
            <a:prstGeom prst="rect">
              <a:avLst/>
            </a:prstGeom>
          </p:spPr>
          <p:txBody>
            <a:bodyPr anchor="ctr" rtlCol="false" tIns="38100" lIns="38100" bIns="38100" rIns="38100"/>
            <a:lstStyle/>
            <a:p>
              <a:pPr algn="ctr">
                <a:lnSpc>
                  <a:spcPts val="2557"/>
                </a:lnSpc>
              </a:pPr>
            </a:p>
          </p:txBody>
        </p:sp>
      </p:grpSp>
      <p:sp>
        <p:nvSpPr>
          <p:cNvPr name="TextBox 25" id="25"/>
          <p:cNvSpPr txBox="true"/>
          <p:nvPr/>
        </p:nvSpPr>
        <p:spPr>
          <a:xfrm rot="0">
            <a:off x="1085850" y="4975741"/>
            <a:ext cx="4040094" cy="476758"/>
          </a:xfrm>
          <a:prstGeom prst="rect">
            <a:avLst/>
          </a:prstGeom>
        </p:spPr>
        <p:txBody>
          <a:bodyPr anchor="t" rtlCol="false" tIns="0" lIns="0" bIns="0" rIns="0">
            <a:spAutoFit/>
          </a:bodyPr>
          <a:lstStyle/>
          <a:p>
            <a:pPr algn="l">
              <a:lnSpc>
                <a:spcPts val="4135"/>
              </a:lnSpc>
            </a:pPr>
            <a:r>
              <a:rPr lang="en-US" b="true" sz="2199" spc="219">
                <a:solidFill>
                  <a:srgbClr val="211F1C"/>
                </a:solidFill>
                <a:latin typeface="Nunito Sans Expanded Bold"/>
                <a:ea typeface="Nunito Sans Expanded Bold"/>
                <a:cs typeface="Nunito Sans Expanded Bold"/>
                <a:sym typeface="Nunito Sans Expanded Bold"/>
              </a:rPr>
              <a:t>Bruit aléatoire (z)</a:t>
            </a:r>
          </a:p>
        </p:txBody>
      </p:sp>
      <p:sp>
        <p:nvSpPr>
          <p:cNvPr name="TextBox 26" id="26"/>
          <p:cNvSpPr txBox="true"/>
          <p:nvPr/>
        </p:nvSpPr>
        <p:spPr>
          <a:xfrm rot="0">
            <a:off x="1251022" y="6966683"/>
            <a:ext cx="3542829" cy="1000633"/>
          </a:xfrm>
          <a:prstGeom prst="rect">
            <a:avLst/>
          </a:prstGeom>
        </p:spPr>
        <p:txBody>
          <a:bodyPr anchor="t" rtlCol="false" tIns="0" lIns="0" bIns="0" rIns="0">
            <a:spAutoFit/>
          </a:bodyPr>
          <a:lstStyle/>
          <a:p>
            <a:pPr algn="l">
              <a:lnSpc>
                <a:spcPts val="4135"/>
              </a:lnSpc>
            </a:pPr>
            <a:r>
              <a:rPr lang="en-US" b="true" sz="2199" spc="219">
                <a:solidFill>
                  <a:srgbClr val="211F1C"/>
                </a:solidFill>
                <a:latin typeface="Nunito Sans Expanded Bold"/>
                <a:ea typeface="Nunito Sans Expanded Bold"/>
                <a:cs typeface="Nunito Sans Expanded Bold"/>
                <a:sym typeface="Nunito Sans Expanded Bold"/>
              </a:rPr>
              <a:t>Données réelles ou synthétiques</a:t>
            </a:r>
          </a:p>
        </p:txBody>
      </p:sp>
      <p:sp>
        <p:nvSpPr>
          <p:cNvPr name="TextBox 27" id="27"/>
          <p:cNvSpPr txBox="true"/>
          <p:nvPr/>
        </p:nvSpPr>
        <p:spPr>
          <a:xfrm rot="0">
            <a:off x="12158793" y="4975741"/>
            <a:ext cx="5481436" cy="476758"/>
          </a:xfrm>
          <a:prstGeom prst="rect">
            <a:avLst/>
          </a:prstGeom>
        </p:spPr>
        <p:txBody>
          <a:bodyPr anchor="t" rtlCol="false" tIns="0" lIns="0" bIns="0" rIns="0">
            <a:spAutoFit/>
          </a:bodyPr>
          <a:lstStyle/>
          <a:p>
            <a:pPr algn="l">
              <a:lnSpc>
                <a:spcPts val="4135"/>
              </a:lnSpc>
            </a:pPr>
            <a:r>
              <a:rPr lang="en-US" b="true" sz="2199" spc="219">
                <a:solidFill>
                  <a:srgbClr val="211F1C"/>
                </a:solidFill>
                <a:latin typeface="Nunito Sans Expanded Bold"/>
                <a:ea typeface="Nunito Sans Expanded Bold"/>
                <a:cs typeface="Nunito Sans Expanded Bold"/>
                <a:sym typeface="Nunito Sans Expanded Bold"/>
              </a:rPr>
              <a:t>Données synthétiques (G(z)</a:t>
            </a:r>
          </a:p>
        </p:txBody>
      </p:sp>
      <p:sp>
        <p:nvSpPr>
          <p:cNvPr name="TextBox 28" id="28"/>
          <p:cNvSpPr txBox="true"/>
          <p:nvPr/>
        </p:nvSpPr>
        <p:spPr>
          <a:xfrm rot="0">
            <a:off x="12239450" y="6946137"/>
            <a:ext cx="5024439" cy="1000633"/>
          </a:xfrm>
          <a:prstGeom prst="rect">
            <a:avLst/>
          </a:prstGeom>
        </p:spPr>
        <p:txBody>
          <a:bodyPr anchor="t" rtlCol="false" tIns="0" lIns="0" bIns="0" rIns="0">
            <a:spAutoFit/>
          </a:bodyPr>
          <a:lstStyle/>
          <a:p>
            <a:pPr algn="l">
              <a:lnSpc>
                <a:spcPts val="4135"/>
              </a:lnSpc>
            </a:pPr>
            <a:r>
              <a:rPr lang="en-US" b="true" sz="2199" spc="219">
                <a:solidFill>
                  <a:srgbClr val="211F1C"/>
                </a:solidFill>
                <a:latin typeface="Nunito Sans Expanded Bold"/>
                <a:ea typeface="Nunito Sans Expanded Bold"/>
                <a:cs typeface="Nunito Sans Expanded Bold"/>
                <a:sym typeface="Nunito Sans Expanded Bold"/>
              </a:rPr>
              <a:t>Probabilité si les données sont réelles ou générées.</a:t>
            </a:r>
          </a:p>
        </p:txBody>
      </p:sp>
      <p:sp>
        <p:nvSpPr>
          <p:cNvPr name="AutoShape 29" id="29"/>
          <p:cNvSpPr/>
          <p:nvPr/>
        </p:nvSpPr>
        <p:spPr>
          <a:xfrm>
            <a:off x="5419681" y="5285557"/>
            <a:ext cx="1499152" cy="0"/>
          </a:xfrm>
          <a:prstGeom prst="line">
            <a:avLst/>
          </a:prstGeom>
          <a:ln cap="flat" w="38100">
            <a:solidFill>
              <a:srgbClr val="000000"/>
            </a:solidFill>
            <a:prstDash val="solid"/>
            <a:headEnd type="none" len="sm" w="sm"/>
            <a:tailEnd type="arrow" len="sm" w="med"/>
          </a:ln>
        </p:spPr>
      </p:sp>
      <p:sp>
        <p:nvSpPr>
          <p:cNvPr name="AutoShape 30" id="30"/>
          <p:cNvSpPr/>
          <p:nvPr/>
        </p:nvSpPr>
        <p:spPr>
          <a:xfrm flipV="true">
            <a:off x="10364105" y="5265032"/>
            <a:ext cx="1499152" cy="20525"/>
          </a:xfrm>
          <a:prstGeom prst="line">
            <a:avLst/>
          </a:prstGeom>
          <a:ln cap="flat" w="38100">
            <a:solidFill>
              <a:srgbClr val="000000"/>
            </a:solidFill>
            <a:prstDash val="solid"/>
            <a:headEnd type="none" len="sm" w="sm"/>
            <a:tailEnd type="arrow" len="sm" w="med"/>
          </a:ln>
        </p:spPr>
      </p:sp>
      <p:sp>
        <p:nvSpPr>
          <p:cNvPr name="AutoShape 31" id="31"/>
          <p:cNvSpPr/>
          <p:nvPr/>
        </p:nvSpPr>
        <p:spPr>
          <a:xfrm>
            <a:off x="5419681" y="7538437"/>
            <a:ext cx="1457471" cy="0"/>
          </a:xfrm>
          <a:prstGeom prst="line">
            <a:avLst/>
          </a:prstGeom>
          <a:ln cap="flat" w="38100">
            <a:solidFill>
              <a:srgbClr val="000000"/>
            </a:solidFill>
            <a:prstDash val="solid"/>
            <a:headEnd type="none" len="sm" w="sm"/>
            <a:tailEnd type="arrow" len="sm" w="med"/>
          </a:ln>
        </p:spPr>
      </p:sp>
      <p:sp>
        <p:nvSpPr>
          <p:cNvPr name="AutoShape 32" id="32"/>
          <p:cNvSpPr/>
          <p:nvPr/>
        </p:nvSpPr>
        <p:spPr>
          <a:xfrm flipV="true">
            <a:off x="10405786" y="7517891"/>
            <a:ext cx="1457325" cy="20546"/>
          </a:xfrm>
          <a:prstGeom prst="line">
            <a:avLst/>
          </a:prstGeom>
          <a:ln cap="flat" w="38100">
            <a:solidFill>
              <a:srgbClr val="000000"/>
            </a:solidFill>
            <a:prstDash val="solid"/>
            <a:headEnd type="none" len="sm" w="sm"/>
            <a:tailEnd type="arrow" len="sm" w="med"/>
          </a:ln>
        </p:spPr>
      </p:sp>
      <p:grpSp>
        <p:nvGrpSpPr>
          <p:cNvPr name="Group 33" id="33"/>
          <p:cNvGrpSpPr/>
          <p:nvPr/>
        </p:nvGrpSpPr>
        <p:grpSpPr>
          <a:xfrm rot="0">
            <a:off x="16726274" y="9726761"/>
            <a:ext cx="1066053" cy="370038"/>
            <a:chOff x="0" y="0"/>
            <a:chExt cx="3070231" cy="1065710"/>
          </a:xfrm>
        </p:grpSpPr>
        <p:sp>
          <p:nvSpPr>
            <p:cNvPr name="Freeform 34" id="34"/>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35" id="35"/>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36" id="36"/>
          <p:cNvSpPr txBox="true"/>
          <p:nvPr/>
        </p:nvSpPr>
        <p:spPr>
          <a:xfrm rot="0">
            <a:off x="17133605"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24346" y="-232052"/>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1418845" y="3340725"/>
            <a:ext cx="16268246" cy="5917575"/>
          </a:xfrm>
          <a:custGeom>
            <a:avLst/>
            <a:gdLst/>
            <a:ahLst/>
            <a:cxnLst/>
            <a:rect r="r" b="b" t="t" l="l"/>
            <a:pathLst>
              <a:path h="5917575" w="16268246">
                <a:moveTo>
                  <a:pt x="0" y="0"/>
                </a:moveTo>
                <a:lnTo>
                  <a:pt x="16268247" y="0"/>
                </a:lnTo>
                <a:lnTo>
                  <a:pt x="16268247" y="5917575"/>
                </a:lnTo>
                <a:lnTo>
                  <a:pt x="0" y="5917575"/>
                </a:lnTo>
                <a:lnTo>
                  <a:pt x="0" y="0"/>
                </a:lnTo>
                <a:close/>
              </a:path>
            </a:pathLst>
          </a:custGeom>
          <a:blipFill>
            <a:blip r:embed="rId5"/>
            <a:stretch>
              <a:fillRect l="0" t="0" r="0" b="0"/>
            </a:stretch>
          </a:blipFill>
        </p:spPr>
      </p:sp>
      <p:sp>
        <p:nvSpPr>
          <p:cNvPr name="TextBox 6" id="6"/>
          <p:cNvSpPr txBox="true"/>
          <p:nvPr/>
        </p:nvSpPr>
        <p:spPr>
          <a:xfrm rot="0">
            <a:off x="5908573" y="1936413"/>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ORIGINE D’INVENTION</a:t>
            </a:r>
          </a:p>
        </p:txBody>
      </p:sp>
      <p:sp>
        <p:nvSpPr>
          <p:cNvPr name="TextBox 7" id="7"/>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2.2.1 GANS:</a:t>
            </a:r>
          </a:p>
        </p:txBody>
      </p:sp>
      <p:grpSp>
        <p:nvGrpSpPr>
          <p:cNvPr name="Group 8" id="8"/>
          <p:cNvGrpSpPr/>
          <p:nvPr/>
        </p:nvGrpSpPr>
        <p:grpSpPr>
          <a:xfrm rot="0">
            <a:off x="16726274" y="9726761"/>
            <a:ext cx="1066053" cy="370038"/>
            <a:chOff x="0" y="0"/>
            <a:chExt cx="3070231" cy="1065710"/>
          </a:xfrm>
        </p:grpSpPr>
        <p:sp>
          <p:nvSpPr>
            <p:cNvPr name="Freeform 9" id="9"/>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1" id="11"/>
          <p:cNvSpPr txBox="true"/>
          <p:nvPr/>
        </p:nvSpPr>
        <p:spPr>
          <a:xfrm rot="0">
            <a:off x="17114996"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24346" y="-232052"/>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5" id="5"/>
          <p:cNvSpPr txBox="true"/>
          <p:nvPr/>
        </p:nvSpPr>
        <p:spPr>
          <a:xfrm rot="0">
            <a:off x="5908573" y="1936413"/>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ARCHITECTURE DES GAN</a:t>
            </a:r>
          </a:p>
        </p:txBody>
      </p:sp>
      <p:sp>
        <p:nvSpPr>
          <p:cNvPr name="Freeform 6" id="6"/>
          <p:cNvSpPr/>
          <p:nvPr/>
        </p:nvSpPr>
        <p:spPr>
          <a:xfrm flipH="false" flipV="false" rot="0">
            <a:off x="1319301" y="3761449"/>
            <a:ext cx="15649398" cy="5496851"/>
          </a:xfrm>
          <a:custGeom>
            <a:avLst/>
            <a:gdLst/>
            <a:ahLst/>
            <a:cxnLst/>
            <a:rect r="r" b="b" t="t" l="l"/>
            <a:pathLst>
              <a:path h="5496851" w="15649398">
                <a:moveTo>
                  <a:pt x="0" y="0"/>
                </a:moveTo>
                <a:lnTo>
                  <a:pt x="15649398" y="0"/>
                </a:lnTo>
                <a:lnTo>
                  <a:pt x="15649398" y="5496851"/>
                </a:lnTo>
                <a:lnTo>
                  <a:pt x="0" y="5496851"/>
                </a:lnTo>
                <a:lnTo>
                  <a:pt x="0" y="0"/>
                </a:lnTo>
                <a:close/>
              </a:path>
            </a:pathLst>
          </a:custGeom>
          <a:blipFill>
            <a:blip r:embed="rId5"/>
            <a:stretch>
              <a:fillRect l="0" t="0" r="0" b="0"/>
            </a:stretch>
          </a:blipFill>
        </p:spPr>
      </p:sp>
      <p:sp>
        <p:nvSpPr>
          <p:cNvPr name="TextBox 7" id="7"/>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2.2.1 GANS:</a:t>
            </a:r>
          </a:p>
        </p:txBody>
      </p:sp>
      <p:grpSp>
        <p:nvGrpSpPr>
          <p:cNvPr name="Group 8" id="8"/>
          <p:cNvGrpSpPr/>
          <p:nvPr/>
        </p:nvGrpSpPr>
        <p:grpSpPr>
          <a:xfrm rot="0">
            <a:off x="16726274" y="9726761"/>
            <a:ext cx="1066053" cy="370038"/>
            <a:chOff x="0" y="0"/>
            <a:chExt cx="3070231" cy="1065710"/>
          </a:xfrm>
        </p:grpSpPr>
        <p:sp>
          <p:nvSpPr>
            <p:cNvPr name="Freeform 9" id="9"/>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1" id="11"/>
          <p:cNvSpPr txBox="true"/>
          <p:nvPr/>
        </p:nvSpPr>
        <p:spPr>
          <a:xfrm rot="0">
            <a:off x="17110085"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25040" y="390607"/>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991530" y="3712397"/>
            <a:ext cx="6667500" cy="874356"/>
            <a:chOff x="0" y="0"/>
            <a:chExt cx="2126876" cy="278912"/>
          </a:xfrm>
        </p:grpSpPr>
        <p:sp>
          <p:nvSpPr>
            <p:cNvPr name="Freeform 6" id="6"/>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7" id="7"/>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INTRODUCTION</a:t>
              </a:r>
            </a:p>
          </p:txBody>
        </p:sp>
      </p:grpSp>
      <p:grpSp>
        <p:nvGrpSpPr>
          <p:cNvPr name="Group 8" id="8"/>
          <p:cNvGrpSpPr/>
          <p:nvPr/>
        </p:nvGrpSpPr>
        <p:grpSpPr>
          <a:xfrm rot="0">
            <a:off x="809625" y="3712397"/>
            <a:ext cx="897095" cy="874356"/>
            <a:chOff x="0" y="0"/>
            <a:chExt cx="286166" cy="278912"/>
          </a:xfrm>
        </p:grpSpPr>
        <p:sp>
          <p:nvSpPr>
            <p:cNvPr name="Freeform 9" id="9"/>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0" id="10"/>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1</a:t>
              </a:r>
            </a:p>
          </p:txBody>
        </p:sp>
      </p:grpSp>
      <p:grpSp>
        <p:nvGrpSpPr>
          <p:cNvPr name="Group 11" id="11"/>
          <p:cNvGrpSpPr/>
          <p:nvPr/>
        </p:nvGrpSpPr>
        <p:grpSpPr>
          <a:xfrm rot="0">
            <a:off x="809625" y="4913454"/>
            <a:ext cx="897095" cy="874356"/>
            <a:chOff x="0" y="0"/>
            <a:chExt cx="286166" cy="278912"/>
          </a:xfrm>
        </p:grpSpPr>
        <p:sp>
          <p:nvSpPr>
            <p:cNvPr name="Freeform 12" id="12"/>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3" id="13"/>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2</a:t>
              </a:r>
            </a:p>
          </p:txBody>
        </p:sp>
      </p:grpSp>
      <p:grpSp>
        <p:nvGrpSpPr>
          <p:cNvPr name="Group 14" id="14"/>
          <p:cNvGrpSpPr/>
          <p:nvPr/>
        </p:nvGrpSpPr>
        <p:grpSpPr>
          <a:xfrm rot="0">
            <a:off x="1991530" y="4933217"/>
            <a:ext cx="6667500" cy="874356"/>
            <a:chOff x="0" y="0"/>
            <a:chExt cx="2126876" cy="278912"/>
          </a:xfrm>
        </p:grpSpPr>
        <p:sp>
          <p:nvSpPr>
            <p:cNvPr name="Freeform 15" id="15"/>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6" id="16"/>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TYPES DE MODÉLES ET TECHNOLOGIES</a:t>
              </a:r>
            </a:p>
          </p:txBody>
        </p:sp>
      </p:grpSp>
      <p:grpSp>
        <p:nvGrpSpPr>
          <p:cNvPr name="Group 17" id="17"/>
          <p:cNvGrpSpPr/>
          <p:nvPr/>
        </p:nvGrpSpPr>
        <p:grpSpPr>
          <a:xfrm rot="0">
            <a:off x="809625" y="6114511"/>
            <a:ext cx="897095" cy="874356"/>
            <a:chOff x="0" y="0"/>
            <a:chExt cx="286166" cy="278912"/>
          </a:xfrm>
        </p:grpSpPr>
        <p:sp>
          <p:nvSpPr>
            <p:cNvPr name="Freeform 18" id="18"/>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9" id="19"/>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3</a:t>
              </a:r>
            </a:p>
          </p:txBody>
        </p:sp>
      </p:grpSp>
      <p:grpSp>
        <p:nvGrpSpPr>
          <p:cNvPr name="Group 20" id="20"/>
          <p:cNvGrpSpPr/>
          <p:nvPr/>
        </p:nvGrpSpPr>
        <p:grpSpPr>
          <a:xfrm rot="0">
            <a:off x="1991530" y="6154037"/>
            <a:ext cx="6667500" cy="874356"/>
            <a:chOff x="0" y="0"/>
            <a:chExt cx="2126876" cy="278912"/>
          </a:xfrm>
        </p:grpSpPr>
        <p:sp>
          <p:nvSpPr>
            <p:cNvPr name="Freeform 21" id="21"/>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2" id="22"/>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DATASETS</a:t>
              </a:r>
            </a:p>
          </p:txBody>
        </p:sp>
      </p:grpSp>
      <p:grpSp>
        <p:nvGrpSpPr>
          <p:cNvPr name="Group 23" id="23"/>
          <p:cNvGrpSpPr/>
          <p:nvPr/>
        </p:nvGrpSpPr>
        <p:grpSpPr>
          <a:xfrm rot="0">
            <a:off x="809625" y="7315568"/>
            <a:ext cx="897095" cy="874356"/>
            <a:chOff x="0" y="0"/>
            <a:chExt cx="286166" cy="278912"/>
          </a:xfrm>
        </p:grpSpPr>
        <p:sp>
          <p:nvSpPr>
            <p:cNvPr name="Freeform 24" id="24"/>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5" id="25"/>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4</a:t>
              </a:r>
            </a:p>
          </p:txBody>
        </p:sp>
      </p:grpSp>
      <p:grpSp>
        <p:nvGrpSpPr>
          <p:cNvPr name="Group 26" id="26"/>
          <p:cNvGrpSpPr/>
          <p:nvPr/>
        </p:nvGrpSpPr>
        <p:grpSpPr>
          <a:xfrm rot="0">
            <a:off x="9606624" y="3712397"/>
            <a:ext cx="897095" cy="874356"/>
            <a:chOff x="0" y="0"/>
            <a:chExt cx="286166" cy="278912"/>
          </a:xfrm>
        </p:grpSpPr>
        <p:sp>
          <p:nvSpPr>
            <p:cNvPr name="Freeform 27" id="27"/>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8" id="28"/>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6</a:t>
              </a:r>
            </a:p>
          </p:txBody>
        </p:sp>
      </p:grpSp>
      <p:grpSp>
        <p:nvGrpSpPr>
          <p:cNvPr name="Group 29" id="29"/>
          <p:cNvGrpSpPr/>
          <p:nvPr/>
        </p:nvGrpSpPr>
        <p:grpSpPr>
          <a:xfrm rot="0">
            <a:off x="10789468" y="4910603"/>
            <a:ext cx="6667500" cy="874356"/>
            <a:chOff x="0" y="0"/>
            <a:chExt cx="2126876" cy="278912"/>
          </a:xfrm>
        </p:grpSpPr>
        <p:sp>
          <p:nvSpPr>
            <p:cNvPr name="Freeform 30" id="30"/>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31" id="31"/>
            <p:cNvSpPr txBox="true"/>
            <p:nvPr/>
          </p:nvSpPr>
          <p:spPr>
            <a:xfrm>
              <a:off x="0" y="-38100"/>
              <a:ext cx="2126876" cy="317012"/>
            </a:xfrm>
            <a:prstGeom prst="rect">
              <a:avLst/>
            </a:prstGeom>
          </p:spPr>
          <p:txBody>
            <a:bodyPr anchor="ctr" rtlCol="false" tIns="38100" lIns="38100" bIns="38100" rIns="38100"/>
            <a:lstStyle/>
            <a:p>
              <a:pPr algn="ctr" marL="0" indent="0" lvl="0">
                <a:lnSpc>
                  <a:spcPts val="2557"/>
                </a:lnSpc>
                <a:spcBef>
                  <a:spcPct val="0"/>
                </a:spcBef>
              </a:pPr>
              <a:r>
                <a:rPr lang="en-US" b="true" sz="1739" spc="255">
                  <a:solidFill>
                    <a:srgbClr val="000000"/>
                  </a:solidFill>
                  <a:latin typeface="Nunito Sans Expanded Medium"/>
                  <a:ea typeface="Nunito Sans Expanded Medium"/>
                  <a:cs typeface="Nunito Sans Expanded Medium"/>
                  <a:sym typeface="Nunito Sans Expanded Medium"/>
                </a:rPr>
                <a:t>CAS D’UTILISATION</a:t>
              </a:r>
            </a:p>
          </p:txBody>
        </p:sp>
      </p:grpSp>
      <p:grpSp>
        <p:nvGrpSpPr>
          <p:cNvPr name="Group 32" id="32"/>
          <p:cNvGrpSpPr/>
          <p:nvPr/>
        </p:nvGrpSpPr>
        <p:grpSpPr>
          <a:xfrm rot="0">
            <a:off x="9606624" y="4913454"/>
            <a:ext cx="897095" cy="874356"/>
            <a:chOff x="0" y="0"/>
            <a:chExt cx="286166" cy="278912"/>
          </a:xfrm>
        </p:grpSpPr>
        <p:sp>
          <p:nvSpPr>
            <p:cNvPr name="Freeform 33" id="33"/>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4" id="34"/>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7</a:t>
              </a:r>
            </a:p>
          </p:txBody>
        </p:sp>
      </p:grpSp>
      <p:grpSp>
        <p:nvGrpSpPr>
          <p:cNvPr name="Group 35" id="35"/>
          <p:cNvGrpSpPr/>
          <p:nvPr/>
        </p:nvGrpSpPr>
        <p:grpSpPr>
          <a:xfrm rot="0">
            <a:off x="1992470" y="8510923"/>
            <a:ext cx="6667500" cy="874356"/>
            <a:chOff x="0" y="0"/>
            <a:chExt cx="2126876" cy="278912"/>
          </a:xfrm>
        </p:grpSpPr>
        <p:sp>
          <p:nvSpPr>
            <p:cNvPr name="Freeform 36" id="36"/>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37" id="37"/>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CHALLENGES ET LIMITATIONS</a:t>
              </a:r>
            </a:p>
          </p:txBody>
        </p:sp>
      </p:grpSp>
      <p:grpSp>
        <p:nvGrpSpPr>
          <p:cNvPr name="Group 38" id="38"/>
          <p:cNvGrpSpPr/>
          <p:nvPr/>
        </p:nvGrpSpPr>
        <p:grpSpPr>
          <a:xfrm rot="0">
            <a:off x="9606624" y="6114511"/>
            <a:ext cx="897095" cy="874356"/>
            <a:chOff x="0" y="0"/>
            <a:chExt cx="286166" cy="278912"/>
          </a:xfrm>
        </p:grpSpPr>
        <p:sp>
          <p:nvSpPr>
            <p:cNvPr name="Freeform 39" id="39"/>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40" id="40"/>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8</a:t>
              </a:r>
            </a:p>
          </p:txBody>
        </p:sp>
      </p:grpSp>
      <p:grpSp>
        <p:nvGrpSpPr>
          <p:cNvPr name="Group 41" id="41"/>
          <p:cNvGrpSpPr/>
          <p:nvPr/>
        </p:nvGrpSpPr>
        <p:grpSpPr>
          <a:xfrm rot="0">
            <a:off x="10801350" y="3712397"/>
            <a:ext cx="6667500" cy="874356"/>
            <a:chOff x="0" y="0"/>
            <a:chExt cx="2126876" cy="278912"/>
          </a:xfrm>
        </p:grpSpPr>
        <p:sp>
          <p:nvSpPr>
            <p:cNvPr name="Freeform 42" id="42"/>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43" id="43"/>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FUTURE DIRECTIONS</a:t>
              </a:r>
            </a:p>
          </p:txBody>
        </p:sp>
      </p:grpSp>
      <p:sp>
        <p:nvSpPr>
          <p:cNvPr name="TextBox 44" id="44"/>
          <p:cNvSpPr txBox="true"/>
          <p:nvPr/>
        </p:nvSpPr>
        <p:spPr>
          <a:xfrm rot="0">
            <a:off x="809625" y="1883890"/>
            <a:ext cx="11890034"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TABLE DES MATIÈRES</a:t>
            </a:r>
          </a:p>
        </p:txBody>
      </p:sp>
      <p:grpSp>
        <p:nvGrpSpPr>
          <p:cNvPr name="Group 45" id="45"/>
          <p:cNvGrpSpPr/>
          <p:nvPr/>
        </p:nvGrpSpPr>
        <p:grpSpPr>
          <a:xfrm rot="0">
            <a:off x="16982399" y="9713924"/>
            <a:ext cx="1066053" cy="432385"/>
            <a:chOff x="0" y="0"/>
            <a:chExt cx="3070231" cy="1245268"/>
          </a:xfrm>
        </p:grpSpPr>
        <p:sp>
          <p:nvSpPr>
            <p:cNvPr name="Freeform 46" id="46"/>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47" id="47"/>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p>
          </p:txBody>
        </p:sp>
      </p:grpSp>
      <p:grpSp>
        <p:nvGrpSpPr>
          <p:cNvPr name="Group 48" id="48"/>
          <p:cNvGrpSpPr/>
          <p:nvPr/>
        </p:nvGrpSpPr>
        <p:grpSpPr>
          <a:xfrm rot="0">
            <a:off x="809625" y="8513774"/>
            <a:ext cx="897095" cy="874356"/>
            <a:chOff x="0" y="0"/>
            <a:chExt cx="286166" cy="278912"/>
          </a:xfrm>
        </p:grpSpPr>
        <p:sp>
          <p:nvSpPr>
            <p:cNvPr name="Freeform 49" id="49"/>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50" id="50"/>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5</a:t>
              </a:r>
            </a:p>
          </p:txBody>
        </p:sp>
      </p:grpSp>
      <p:grpSp>
        <p:nvGrpSpPr>
          <p:cNvPr name="Group 51" id="51"/>
          <p:cNvGrpSpPr/>
          <p:nvPr/>
        </p:nvGrpSpPr>
        <p:grpSpPr>
          <a:xfrm rot="0">
            <a:off x="1992470" y="7380817"/>
            <a:ext cx="6667500" cy="874356"/>
            <a:chOff x="0" y="0"/>
            <a:chExt cx="2126876" cy="278912"/>
          </a:xfrm>
        </p:grpSpPr>
        <p:sp>
          <p:nvSpPr>
            <p:cNvPr name="Freeform 52" id="52"/>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53" id="53"/>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MÉTRIQUES D’EVALUATIONS</a:t>
              </a:r>
            </a:p>
          </p:txBody>
        </p:sp>
      </p:grpSp>
      <p:grpSp>
        <p:nvGrpSpPr>
          <p:cNvPr name="Group 54" id="54"/>
          <p:cNvGrpSpPr/>
          <p:nvPr/>
        </p:nvGrpSpPr>
        <p:grpSpPr>
          <a:xfrm rot="0">
            <a:off x="9606624" y="7312717"/>
            <a:ext cx="897095" cy="874356"/>
            <a:chOff x="0" y="0"/>
            <a:chExt cx="286166" cy="278912"/>
          </a:xfrm>
        </p:grpSpPr>
        <p:sp>
          <p:nvSpPr>
            <p:cNvPr name="Freeform 55" id="55"/>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56" id="56"/>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9</a:t>
              </a:r>
            </a:p>
          </p:txBody>
        </p:sp>
      </p:grpSp>
      <p:grpSp>
        <p:nvGrpSpPr>
          <p:cNvPr name="Group 57" id="57"/>
          <p:cNvGrpSpPr/>
          <p:nvPr/>
        </p:nvGrpSpPr>
        <p:grpSpPr>
          <a:xfrm rot="0">
            <a:off x="10789468" y="6108809"/>
            <a:ext cx="6667500" cy="874356"/>
            <a:chOff x="0" y="0"/>
            <a:chExt cx="2126876" cy="278912"/>
          </a:xfrm>
        </p:grpSpPr>
        <p:sp>
          <p:nvSpPr>
            <p:cNvPr name="Freeform 58" id="58"/>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59" id="59"/>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DEMO</a:t>
              </a:r>
            </a:p>
          </p:txBody>
        </p:sp>
      </p:grpSp>
      <p:grpSp>
        <p:nvGrpSpPr>
          <p:cNvPr name="Group 60" id="60"/>
          <p:cNvGrpSpPr/>
          <p:nvPr/>
        </p:nvGrpSpPr>
        <p:grpSpPr>
          <a:xfrm rot="0">
            <a:off x="10789468" y="7307015"/>
            <a:ext cx="6667500" cy="874356"/>
            <a:chOff x="0" y="0"/>
            <a:chExt cx="2126876" cy="278912"/>
          </a:xfrm>
        </p:grpSpPr>
        <p:sp>
          <p:nvSpPr>
            <p:cNvPr name="Freeform 61" id="61"/>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62" id="62"/>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CONCLUSION</a:t>
              </a:r>
            </a:p>
          </p:txBody>
        </p:sp>
      </p:grpSp>
      <p:sp>
        <p:nvSpPr>
          <p:cNvPr name="TextBox 63" id="63"/>
          <p:cNvSpPr txBox="true"/>
          <p:nvPr/>
        </p:nvSpPr>
        <p:spPr>
          <a:xfrm rot="0">
            <a:off x="17456968" y="973170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24346" y="-232052"/>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8078299" y="4131234"/>
            <a:ext cx="9339860" cy="3575656"/>
          </a:xfrm>
          <a:custGeom>
            <a:avLst/>
            <a:gdLst/>
            <a:ahLst/>
            <a:cxnLst/>
            <a:rect r="r" b="b" t="t" l="l"/>
            <a:pathLst>
              <a:path h="3575656" w="9339860">
                <a:moveTo>
                  <a:pt x="0" y="0"/>
                </a:moveTo>
                <a:lnTo>
                  <a:pt x="9339860" y="0"/>
                </a:lnTo>
                <a:lnTo>
                  <a:pt x="9339860" y="3575656"/>
                </a:lnTo>
                <a:lnTo>
                  <a:pt x="0" y="3575656"/>
                </a:lnTo>
                <a:lnTo>
                  <a:pt x="0" y="0"/>
                </a:lnTo>
                <a:close/>
              </a:path>
            </a:pathLst>
          </a:custGeom>
          <a:blipFill>
            <a:blip r:embed="rId5"/>
            <a:stretch>
              <a:fillRect l="0" t="0" r="0" b="0"/>
            </a:stretch>
          </a:blipFill>
        </p:spPr>
      </p:sp>
      <p:sp>
        <p:nvSpPr>
          <p:cNvPr name="TextBox 6" id="6"/>
          <p:cNvSpPr txBox="true"/>
          <p:nvPr/>
        </p:nvSpPr>
        <p:spPr>
          <a:xfrm rot="0">
            <a:off x="744278" y="4188384"/>
            <a:ext cx="7334021" cy="4115816"/>
          </a:xfrm>
          <a:prstGeom prst="rect">
            <a:avLst/>
          </a:prstGeom>
        </p:spPr>
        <p:txBody>
          <a:bodyPr anchor="t" rtlCol="false" tIns="0" lIns="0" bIns="0" rIns="0">
            <a:spAutoFit/>
          </a:bodyPr>
          <a:lstStyle/>
          <a:p>
            <a:pPr algn="l" marL="690881" indent="-345440" lvl="1">
              <a:lnSpc>
                <a:spcPts val="3232"/>
              </a:lnSpc>
              <a:buFont typeface="Arial"/>
              <a:buChar char="•"/>
            </a:pPr>
            <a:r>
              <a:rPr lang="en-US" sz="3200">
                <a:solidFill>
                  <a:srgbClr val="211F1C"/>
                </a:solidFill>
                <a:latin typeface="Nunito Sans Expanded"/>
                <a:ea typeface="Nunito Sans Expanded"/>
                <a:cs typeface="Nunito Sans Expanded"/>
                <a:sym typeface="Nunito Sans Expanded"/>
              </a:rPr>
              <a:t>Génère des images à haute résolution à partir de descriptions textuelles en deux étapes. </a:t>
            </a:r>
          </a:p>
          <a:p>
            <a:pPr algn="l">
              <a:lnSpc>
                <a:spcPts val="3232"/>
              </a:lnSpc>
            </a:pPr>
          </a:p>
          <a:p>
            <a:pPr algn="l" marL="690881" indent="-345440" lvl="1">
              <a:lnSpc>
                <a:spcPts val="3232"/>
              </a:lnSpc>
              <a:spcBef>
                <a:spcPct val="0"/>
              </a:spcBef>
              <a:buFont typeface="Arial"/>
              <a:buChar char="•"/>
            </a:pPr>
            <a:r>
              <a:rPr lang="en-US" sz="3200">
                <a:solidFill>
                  <a:srgbClr val="211F1C"/>
                </a:solidFill>
                <a:latin typeface="Nunito Sans Expanded"/>
                <a:ea typeface="Nunito Sans Expanded"/>
                <a:cs typeface="Nunito Sans Expanded"/>
                <a:sym typeface="Nunito Sans Expanded"/>
              </a:rPr>
              <a:t>Le premier générateur crée une image basse résolution, et un second affiner l'image pour atteindre une haute résolution.</a:t>
            </a:r>
          </a:p>
        </p:txBody>
      </p:sp>
      <p:sp>
        <p:nvSpPr>
          <p:cNvPr name="TextBox 7" id="7"/>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2.2.1 GANS:</a:t>
            </a:r>
          </a:p>
        </p:txBody>
      </p:sp>
      <p:sp>
        <p:nvSpPr>
          <p:cNvPr name="TextBox 8" id="8"/>
          <p:cNvSpPr txBox="true"/>
          <p:nvPr/>
        </p:nvSpPr>
        <p:spPr>
          <a:xfrm rot="0">
            <a:off x="5908573" y="1936413"/>
            <a:ext cx="9810730" cy="80200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STACKGAN</a:t>
            </a:r>
          </a:p>
        </p:txBody>
      </p:sp>
      <p:grpSp>
        <p:nvGrpSpPr>
          <p:cNvPr name="Group 9" id="9"/>
          <p:cNvGrpSpPr/>
          <p:nvPr/>
        </p:nvGrpSpPr>
        <p:grpSpPr>
          <a:xfrm rot="0">
            <a:off x="16726274" y="9726761"/>
            <a:ext cx="1066053" cy="370038"/>
            <a:chOff x="0" y="0"/>
            <a:chExt cx="3070231" cy="1065710"/>
          </a:xfrm>
        </p:grpSpPr>
        <p:sp>
          <p:nvSpPr>
            <p:cNvPr name="Freeform 10" id="10"/>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1" id="11"/>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2" id="12"/>
          <p:cNvSpPr txBox="true"/>
          <p:nvPr/>
        </p:nvSpPr>
        <p:spPr>
          <a:xfrm rot="0">
            <a:off x="17100441"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24346" y="-232052"/>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5" id="5"/>
          <p:cNvSpPr txBox="true"/>
          <p:nvPr/>
        </p:nvSpPr>
        <p:spPr>
          <a:xfrm rot="0">
            <a:off x="746003" y="4097021"/>
            <a:ext cx="7800073" cy="3705705"/>
          </a:xfrm>
          <a:prstGeom prst="rect">
            <a:avLst/>
          </a:prstGeom>
        </p:spPr>
        <p:txBody>
          <a:bodyPr anchor="t" rtlCol="false" tIns="0" lIns="0" bIns="0" rIns="0">
            <a:spAutoFit/>
          </a:bodyPr>
          <a:lstStyle/>
          <a:p>
            <a:pPr algn="l" marL="690881" indent="-345440" lvl="1">
              <a:lnSpc>
                <a:spcPts val="3232"/>
              </a:lnSpc>
              <a:spcBef>
                <a:spcPct val="0"/>
              </a:spcBef>
              <a:buFont typeface="Arial"/>
              <a:buChar char="•"/>
            </a:pPr>
            <a:r>
              <a:rPr lang="en-US" sz="3200" spc="64" strike="noStrike" u="none">
                <a:solidFill>
                  <a:srgbClr val="211F1C"/>
                </a:solidFill>
                <a:latin typeface="Nunito Sans Expanded"/>
                <a:ea typeface="Nunito Sans Expanded"/>
                <a:cs typeface="Nunito Sans Expanded"/>
                <a:sym typeface="Nunito Sans Expanded"/>
              </a:rPr>
              <a:t>Une amélioration du StackGAN qui utilise plusieurs générateurs pour créer des images encore plus réalistes avec plus de détails.</a:t>
            </a:r>
          </a:p>
          <a:p>
            <a:pPr algn="l">
              <a:lnSpc>
                <a:spcPts val="3232"/>
              </a:lnSpc>
              <a:spcBef>
                <a:spcPct val="0"/>
              </a:spcBef>
            </a:pPr>
          </a:p>
          <a:p>
            <a:pPr algn="l" marL="690881" indent="-345440" lvl="1">
              <a:lnSpc>
                <a:spcPts val="3232"/>
              </a:lnSpc>
              <a:spcBef>
                <a:spcPct val="0"/>
              </a:spcBef>
              <a:buFont typeface="Arial"/>
              <a:buChar char="•"/>
            </a:pPr>
            <a:r>
              <a:rPr lang="en-US" sz="3200" spc="64" strike="noStrike" u="none">
                <a:solidFill>
                  <a:srgbClr val="211F1C"/>
                </a:solidFill>
                <a:latin typeface="Nunito Sans Expanded"/>
                <a:ea typeface="Nunito Sans Expanded"/>
                <a:cs typeface="Nunito Sans Expanded"/>
                <a:sym typeface="Nunito Sans Expanded"/>
              </a:rPr>
              <a:t>Il gère mieux les images complexes et capture des aspects visuels plus subtils.</a:t>
            </a:r>
          </a:p>
        </p:txBody>
      </p:sp>
      <p:sp>
        <p:nvSpPr>
          <p:cNvPr name="TextBox 6" id="6"/>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2.2.1 GANS:</a:t>
            </a:r>
          </a:p>
        </p:txBody>
      </p:sp>
      <p:sp>
        <p:nvSpPr>
          <p:cNvPr name="TextBox 7" id="7"/>
          <p:cNvSpPr txBox="true"/>
          <p:nvPr/>
        </p:nvSpPr>
        <p:spPr>
          <a:xfrm rot="0">
            <a:off x="5908573" y="1936413"/>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STACKGAN++</a:t>
            </a:r>
          </a:p>
        </p:txBody>
      </p:sp>
      <p:sp>
        <p:nvSpPr>
          <p:cNvPr name="Freeform 8" id="8"/>
          <p:cNvSpPr/>
          <p:nvPr/>
        </p:nvSpPr>
        <p:spPr>
          <a:xfrm flipH="false" flipV="false" rot="0">
            <a:off x="9797094" y="4039871"/>
            <a:ext cx="7102695" cy="5023077"/>
          </a:xfrm>
          <a:custGeom>
            <a:avLst/>
            <a:gdLst/>
            <a:ahLst/>
            <a:cxnLst/>
            <a:rect r="r" b="b" t="t" l="l"/>
            <a:pathLst>
              <a:path h="5023077" w="7102695">
                <a:moveTo>
                  <a:pt x="0" y="0"/>
                </a:moveTo>
                <a:lnTo>
                  <a:pt x="7102695" y="0"/>
                </a:lnTo>
                <a:lnTo>
                  <a:pt x="7102695" y="5023077"/>
                </a:lnTo>
                <a:lnTo>
                  <a:pt x="0" y="5023077"/>
                </a:lnTo>
                <a:lnTo>
                  <a:pt x="0" y="0"/>
                </a:lnTo>
                <a:close/>
              </a:path>
            </a:pathLst>
          </a:custGeom>
          <a:blipFill>
            <a:blip r:embed="rId5"/>
            <a:stretch>
              <a:fillRect l="0" t="0" r="0" b="0"/>
            </a:stretch>
          </a:blipFill>
        </p:spPr>
      </p:sp>
      <p:grpSp>
        <p:nvGrpSpPr>
          <p:cNvPr name="Group 9" id="9"/>
          <p:cNvGrpSpPr/>
          <p:nvPr/>
        </p:nvGrpSpPr>
        <p:grpSpPr>
          <a:xfrm rot="0">
            <a:off x="16726274" y="9726761"/>
            <a:ext cx="1066053" cy="370038"/>
            <a:chOff x="0" y="0"/>
            <a:chExt cx="3070231" cy="1065710"/>
          </a:xfrm>
        </p:grpSpPr>
        <p:sp>
          <p:nvSpPr>
            <p:cNvPr name="Freeform 10" id="10"/>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1" id="11"/>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2" id="12"/>
          <p:cNvSpPr txBox="true"/>
          <p:nvPr/>
        </p:nvSpPr>
        <p:spPr>
          <a:xfrm rot="0">
            <a:off x="17121961"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24346" y="-232052"/>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5" id="5"/>
          <p:cNvSpPr txBox="true"/>
          <p:nvPr/>
        </p:nvSpPr>
        <p:spPr>
          <a:xfrm rot="0">
            <a:off x="683958" y="4299463"/>
            <a:ext cx="7365758" cy="3705705"/>
          </a:xfrm>
          <a:prstGeom prst="rect">
            <a:avLst/>
          </a:prstGeom>
        </p:spPr>
        <p:txBody>
          <a:bodyPr anchor="t" rtlCol="false" tIns="0" lIns="0" bIns="0" rIns="0">
            <a:spAutoFit/>
          </a:bodyPr>
          <a:lstStyle/>
          <a:p>
            <a:pPr algn="l" marL="690881" indent="-345440" lvl="1">
              <a:lnSpc>
                <a:spcPts val="3232"/>
              </a:lnSpc>
              <a:spcBef>
                <a:spcPct val="0"/>
              </a:spcBef>
              <a:buFont typeface="Arial"/>
              <a:buChar char="•"/>
            </a:pPr>
            <a:r>
              <a:rPr lang="en-US" sz="3200" spc="64">
                <a:solidFill>
                  <a:srgbClr val="211F1C"/>
                </a:solidFill>
                <a:latin typeface="Nunito Sans Expanded"/>
                <a:ea typeface="Nunito Sans Expanded"/>
                <a:cs typeface="Nunito Sans Expanded"/>
                <a:sym typeface="Nunito Sans Expanded"/>
              </a:rPr>
              <a:t>AttnGAN intègre un mécanisme d'attention qui permet au générateur de se concentrer sur des parties spécifiques du texte, ce qui améliore la précision de l'image générée par rapport à la description textuelle.</a:t>
            </a:r>
          </a:p>
        </p:txBody>
      </p:sp>
      <p:sp>
        <p:nvSpPr>
          <p:cNvPr name="TextBox 6" id="6"/>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2.2.1 GANS:</a:t>
            </a:r>
          </a:p>
        </p:txBody>
      </p:sp>
      <p:sp>
        <p:nvSpPr>
          <p:cNvPr name="TextBox 7" id="7"/>
          <p:cNvSpPr txBox="true"/>
          <p:nvPr/>
        </p:nvSpPr>
        <p:spPr>
          <a:xfrm rot="0">
            <a:off x="5908573" y="1936413"/>
            <a:ext cx="9810730" cy="80200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ATTNGAN</a:t>
            </a:r>
          </a:p>
        </p:txBody>
      </p:sp>
      <p:sp>
        <p:nvSpPr>
          <p:cNvPr name="Freeform 8" id="8"/>
          <p:cNvSpPr/>
          <p:nvPr/>
        </p:nvSpPr>
        <p:spPr>
          <a:xfrm flipH="false" flipV="false" rot="0">
            <a:off x="8266315" y="4242313"/>
            <a:ext cx="8992985" cy="3708646"/>
          </a:xfrm>
          <a:custGeom>
            <a:avLst/>
            <a:gdLst/>
            <a:ahLst/>
            <a:cxnLst/>
            <a:rect r="r" b="b" t="t" l="l"/>
            <a:pathLst>
              <a:path h="3708646" w="8992985">
                <a:moveTo>
                  <a:pt x="0" y="0"/>
                </a:moveTo>
                <a:lnTo>
                  <a:pt x="8992985" y="0"/>
                </a:lnTo>
                <a:lnTo>
                  <a:pt x="8992985" y="3708645"/>
                </a:lnTo>
                <a:lnTo>
                  <a:pt x="0" y="3708645"/>
                </a:lnTo>
                <a:lnTo>
                  <a:pt x="0" y="0"/>
                </a:lnTo>
                <a:close/>
              </a:path>
            </a:pathLst>
          </a:custGeom>
          <a:blipFill>
            <a:blip r:embed="rId5"/>
            <a:stretch>
              <a:fillRect l="0" t="0" r="0" b="0"/>
            </a:stretch>
          </a:blipFill>
        </p:spPr>
      </p:sp>
      <p:grpSp>
        <p:nvGrpSpPr>
          <p:cNvPr name="Group 9" id="9"/>
          <p:cNvGrpSpPr/>
          <p:nvPr/>
        </p:nvGrpSpPr>
        <p:grpSpPr>
          <a:xfrm rot="0">
            <a:off x="16726274" y="9726761"/>
            <a:ext cx="1066053" cy="370038"/>
            <a:chOff x="0" y="0"/>
            <a:chExt cx="3070231" cy="1065710"/>
          </a:xfrm>
        </p:grpSpPr>
        <p:sp>
          <p:nvSpPr>
            <p:cNvPr name="Freeform 10" id="10"/>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1" id="11"/>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2" id="12"/>
          <p:cNvSpPr txBox="true"/>
          <p:nvPr/>
        </p:nvSpPr>
        <p:spPr>
          <a:xfrm rot="0">
            <a:off x="17119908"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24346" y="-232052"/>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5" id="5"/>
          <p:cNvSpPr txBox="true"/>
          <p:nvPr/>
        </p:nvSpPr>
        <p:spPr>
          <a:xfrm rot="0">
            <a:off x="746003" y="4087496"/>
            <a:ext cx="5937079" cy="5170804"/>
          </a:xfrm>
          <a:prstGeom prst="rect">
            <a:avLst/>
          </a:prstGeom>
        </p:spPr>
        <p:txBody>
          <a:bodyPr anchor="t" rtlCol="false" tIns="0" lIns="0" bIns="0" rIns="0">
            <a:spAutoFit/>
          </a:bodyPr>
          <a:lstStyle/>
          <a:p>
            <a:pPr algn="l" marL="579554" indent="-289777" lvl="1">
              <a:lnSpc>
                <a:spcPts val="2711"/>
              </a:lnSpc>
              <a:spcBef>
                <a:spcPct val="0"/>
              </a:spcBef>
              <a:buFont typeface="Arial"/>
              <a:buChar char="•"/>
            </a:pPr>
            <a:r>
              <a:rPr lang="en-US" sz="2684">
                <a:solidFill>
                  <a:srgbClr val="211F1C"/>
                </a:solidFill>
                <a:latin typeface="Nunito Sans Expanded"/>
                <a:ea typeface="Nunito Sans Expanded"/>
                <a:cs typeface="Nunito Sans Expanded"/>
                <a:sym typeface="Nunito Sans Expanded"/>
              </a:rPr>
              <a:t>MirrorGAN fonctionne de manière bidirectionnelle : il génère une image à partir d'une description textuelle, puis traduit cette image en une description textuelle pour s'assurer de la cohérence avec l'entrée initiale. Cette approche unique, basée sur un mécanisme de réflexion inversée, renforce la qualité des images générées et leur fidélité aux descriptions textuelles.</a:t>
            </a:r>
          </a:p>
        </p:txBody>
      </p:sp>
      <p:sp>
        <p:nvSpPr>
          <p:cNvPr name="TextBox 6" id="6"/>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2.2.1 GANS:</a:t>
            </a:r>
          </a:p>
        </p:txBody>
      </p:sp>
      <p:sp>
        <p:nvSpPr>
          <p:cNvPr name="TextBox 7" id="7"/>
          <p:cNvSpPr txBox="true"/>
          <p:nvPr/>
        </p:nvSpPr>
        <p:spPr>
          <a:xfrm rot="0">
            <a:off x="5908573" y="1936413"/>
            <a:ext cx="9810730" cy="80200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MIRRORGAN</a:t>
            </a:r>
          </a:p>
        </p:txBody>
      </p:sp>
      <p:sp>
        <p:nvSpPr>
          <p:cNvPr name="Freeform 8" id="8"/>
          <p:cNvSpPr/>
          <p:nvPr/>
        </p:nvSpPr>
        <p:spPr>
          <a:xfrm flipH="false" flipV="false" rot="0">
            <a:off x="8177165" y="4149781"/>
            <a:ext cx="9407779" cy="3893708"/>
          </a:xfrm>
          <a:custGeom>
            <a:avLst/>
            <a:gdLst/>
            <a:ahLst/>
            <a:cxnLst/>
            <a:rect r="r" b="b" t="t" l="l"/>
            <a:pathLst>
              <a:path h="3893708" w="9407779">
                <a:moveTo>
                  <a:pt x="0" y="0"/>
                </a:moveTo>
                <a:lnTo>
                  <a:pt x="9407779" y="0"/>
                </a:lnTo>
                <a:lnTo>
                  <a:pt x="9407779" y="3893708"/>
                </a:lnTo>
                <a:lnTo>
                  <a:pt x="0" y="3893708"/>
                </a:lnTo>
                <a:lnTo>
                  <a:pt x="0" y="0"/>
                </a:lnTo>
                <a:close/>
              </a:path>
            </a:pathLst>
          </a:custGeom>
          <a:blipFill>
            <a:blip r:embed="rId5"/>
            <a:stretch>
              <a:fillRect l="0" t="0" r="0" b="0"/>
            </a:stretch>
          </a:blipFill>
        </p:spPr>
      </p:sp>
      <p:grpSp>
        <p:nvGrpSpPr>
          <p:cNvPr name="Group 9" id="9"/>
          <p:cNvGrpSpPr/>
          <p:nvPr/>
        </p:nvGrpSpPr>
        <p:grpSpPr>
          <a:xfrm rot="0">
            <a:off x="16726274" y="9726761"/>
            <a:ext cx="1066053" cy="370038"/>
            <a:chOff x="0" y="0"/>
            <a:chExt cx="3070231" cy="1065710"/>
          </a:xfrm>
        </p:grpSpPr>
        <p:sp>
          <p:nvSpPr>
            <p:cNvPr name="Freeform 10" id="10"/>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1" id="11"/>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2" id="12"/>
          <p:cNvSpPr txBox="true"/>
          <p:nvPr/>
        </p:nvSpPr>
        <p:spPr>
          <a:xfrm rot="0">
            <a:off x="17115889"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98891"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2712443" y="2480801"/>
            <a:ext cx="12863114" cy="7615999"/>
          </a:xfrm>
          <a:custGeom>
            <a:avLst/>
            <a:gdLst/>
            <a:ahLst/>
            <a:cxnLst/>
            <a:rect r="r" b="b" t="t" l="l"/>
            <a:pathLst>
              <a:path h="7615999" w="12863114">
                <a:moveTo>
                  <a:pt x="0" y="0"/>
                </a:moveTo>
                <a:lnTo>
                  <a:pt x="12863114" y="0"/>
                </a:lnTo>
                <a:lnTo>
                  <a:pt x="12863114" y="7615998"/>
                </a:lnTo>
                <a:lnTo>
                  <a:pt x="0" y="7615998"/>
                </a:lnTo>
                <a:lnTo>
                  <a:pt x="0" y="0"/>
                </a:lnTo>
                <a:close/>
              </a:path>
            </a:pathLst>
          </a:custGeom>
          <a:blipFill>
            <a:blip r:embed="rId5"/>
            <a:stretch>
              <a:fillRect l="0" t="0" r="0" b="0"/>
            </a:stretch>
          </a:blipFill>
        </p:spPr>
      </p:sp>
      <p:grpSp>
        <p:nvGrpSpPr>
          <p:cNvPr name="Group 6" id="6"/>
          <p:cNvGrpSpPr/>
          <p:nvPr/>
        </p:nvGrpSpPr>
        <p:grpSpPr>
          <a:xfrm rot="0">
            <a:off x="16726274" y="9726761"/>
            <a:ext cx="1066053" cy="370038"/>
            <a:chOff x="0" y="0"/>
            <a:chExt cx="3070231" cy="1065710"/>
          </a:xfrm>
        </p:grpSpPr>
        <p:sp>
          <p:nvSpPr>
            <p:cNvPr name="Freeform 7" id="7"/>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Freeform 9" id="9"/>
          <p:cNvSpPr/>
          <p:nvPr/>
        </p:nvSpPr>
        <p:spPr>
          <a:xfrm flipH="false" flipV="false" rot="0">
            <a:off x="2989412" y="5838589"/>
            <a:ext cx="4209656" cy="2428913"/>
          </a:xfrm>
          <a:custGeom>
            <a:avLst/>
            <a:gdLst/>
            <a:ahLst/>
            <a:cxnLst/>
            <a:rect r="r" b="b" t="t" l="l"/>
            <a:pathLst>
              <a:path h="2428913" w="4209656">
                <a:moveTo>
                  <a:pt x="0" y="0"/>
                </a:moveTo>
                <a:lnTo>
                  <a:pt x="4209657" y="0"/>
                </a:lnTo>
                <a:lnTo>
                  <a:pt x="4209657" y="2428913"/>
                </a:lnTo>
                <a:lnTo>
                  <a:pt x="0" y="2428913"/>
                </a:lnTo>
                <a:lnTo>
                  <a:pt x="0" y="0"/>
                </a:lnTo>
                <a:close/>
              </a:path>
            </a:pathLst>
          </a:custGeom>
          <a:blipFill>
            <a:blip r:embed="rId6"/>
            <a:stretch>
              <a:fillRect l="-2289" t="0" r="-4864" b="0"/>
            </a:stretch>
          </a:blipFill>
        </p:spPr>
      </p:sp>
      <p:sp>
        <p:nvSpPr>
          <p:cNvPr name="Freeform 10" id="10"/>
          <p:cNvSpPr/>
          <p:nvPr/>
        </p:nvSpPr>
        <p:spPr>
          <a:xfrm flipH="false" flipV="false" rot="0">
            <a:off x="9396568" y="5575924"/>
            <a:ext cx="5021422" cy="3682376"/>
          </a:xfrm>
          <a:custGeom>
            <a:avLst/>
            <a:gdLst/>
            <a:ahLst/>
            <a:cxnLst/>
            <a:rect r="r" b="b" t="t" l="l"/>
            <a:pathLst>
              <a:path h="3682376" w="5021422">
                <a:moveTo>
                  <a:pt x="0" y="0"/>
                </a:moveTo>
                <a:lnTo>
                  <a:pt x="5021422" y="0"/>
                </a:lnTo>
                <a:lnTo>
                  <a:pt x="5021422" y="3682376"/>
                </a:lnTo>
                <a:lnTo>
                  <a:pt x="0" y="3682376"/>
                </a:lnTo>
                <a:lnTo>
                  <a:pt x="0" y="0"/>
                </a:lnTo>
                <a:close/>
              </a:path>
            </a:pathLst>
          </a:custGeom>
          <a:blipFill>
            <a:blip r:embed="rId7"/>
            <a:stretch>
              <a:fillRect l="0" t="0" r="0" b="0"/>
            </a:stretch>
          </a:blipFill>
        </p:spPr>
      </p:sp>
      <p:sp>
        <p:nvSpPr>
          <p:cNvPr name="TextBox 11" id="11"/>
          <p:cNvSpPr txBox="true"/>
          <p:nvPr/>
        </p:nvSpPr>
        <p:spPr>
          <a:xfrm rot="0">
            <a:off x="3414539" y="1936413"/>
            <a:ext cx="11003451"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AVANTAGES ET INCONVÉNIENTS</a:t>
            </a:r>
          </a:p>
        </p:txBody>
      </p:sp>
      <p:sp>
        <p:nvSpPr>
          <p:cNvPr name="TextBox 12" id="12"/>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2.2.1 GANS:</a:t>
            </a:r>
          </a:p>
        </p:txBody>
      </p:sp>
      <p:sp>
        <p:nvSpPr>
          <p:cNvPr name="TextBox 13" id="13"/>
          <p:cNvSpPr txBox="true"/>
          <p:nvPr/>
        </p:nvSpPr>
        <p:spPr>
          <a:xfrm rot="0">
            <a:off x="17112764"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49039"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2895774" y="2003832"/>
            <a:ext cx="13698242"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C’EST QUOI VARIATIONAL AUTOENCODERS</a:t>
            </a:r>
          </a:p>
        </p:txBody>
      </p:sp>
      <p:sp>
        <p:nvSpPr>
          <p:cNvPr name="TextBox 6" id="6"/>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2.2.2: VAE</a:t>
            </a:r>
          </a:p>
        </p:txBody>
      </p:sp>
      <p:sp>
        <p:nvSpPr>
          <p:cNvPr name="TextBox 7" id="7"/>
          <p:cNvSpPr txBox="true"/>
          <p:nvPr/>
        </p:nvSpPr>
        <p:spPr>
          <a:xfrm rot="0">
            <a:off x="3054982" y="4269147"/>
            <a:ext cx="12178037" cy="2648248"/>
          </a:xfrm>
          <a:prstGeom prst="rect">
            <a:avLst/>
          </a:prstGeom>
        </p:spPr>
        <p:txBody>
          <a:bodyPr anchor="t" rtlCol="false" tIns="0" lIns="0" bIns="0" rIns="0">
            <a:spAutoFit/>
          </a:bodyPr>
          <a:lstStyle/>
          <a:p>
            <a:pPr algn="ctr">
              <a:lnSpc>
                <a:spcPts val="4200"/>
              </a:lnSpc>
            </a:pPr>
            <a:r>
              <a:rPr lang="en-US" sz="3000">
                <a:solidFill>
                  <a:srgbClr val="211F1C"/>
                </a:solidFill>
                <a:latin typeface="Nunito Sans Expanded"/>
                <a:ea typeface="Nunito Sans Expanded"/>
                <a:cs typeface="Nunito Sans Expanded"/>
                <a:sym typeface="Nunito Sans Expanded"/>
              </a:rPr>
              <a:t>Les Variational Autoencoders (VAEs) sont des modèles génératifs probabilistes qui permettent de transformer des données d’entrée (texte ou autres) en une représentation latente compacte, puis de générer des données synthétiques à partir de cette représentation.</a:t>
            </a:r>
          </a:p>
        </p:txBody>
      </p:sp>
      <p:grpSp>
        <p:nvGrpSpPr>
          <p:cNvPr name="Group 8" id="8"/>
          <p:cNvGrpSpPr/>
          <p:nvPr/>
        </p:nvGrpSpPr>
        <p:grpSpPr>
          <a:xfrm rot="0">
            <a:off x="16726274" y="9726761"/>
            <a:ext cx="1066053" cy="370038"/>
            <a:chOff x="0" y="0"/>
            <a:chExt cx="3070231" cy="1065710"/>
          </a:xfrm>
        </p:grpSpPr>
        <p:sp>
          <p:nvSpPr>
            <p:cNvPr name="Freeform 9" id="9"/>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1" id="11"/>
          <p:cNvSpPr txBox="true"/>
          <p:nvPr/>
        </p:nvSpPr>
        <p:spPr>
          <a:xfrm rot="0">
            <a:off x="17114550"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49039"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8761533" y="3178522"/>
            <a:ext cx="8779461" cy="5048190"/>
          </a:xfrm>
          <a:custGeom>
            <a:avLst/>
            <a:gdLst/>
            <a:ahLst/>
            <a:cxnLst/>
            <a:rect r="r" b="b" t="t" l="l"/>
            <a:pathLst>
              <a:path h="5048190" w="8779461">
                <a:moveTo>
                  <a:pt x="0" y="0"/>
                </a:moveTo>
                <a:lnTo>
                  <a:pt x="8779462" y="0"/>
                </a:lnTo>
                <a:lnTo>
                  <a:pt x="8779462" y="5048190"/>
                </a:lnTo>
                <a:lnTo>
                  <a:pt x="0" y="5048190"/>
                </a:lnTo>
                <a:lnTo>
                  <a:pt x="0" y="0"/>
                </a:lnTo>
                <a:close/>
              </a:path>
            </a:pathLst>
          </a:custGeom>
          <a:blipFill>
            <a:blip r:embed="rId4"/>
            <a:stretch>
              <a:fillRect l="0" t="0" r="0" b="0"/>
            </a:stretch>
          </a:blipFill>
        </p:spPr>
      </p:sp>
      <p:sp>
        <p:nvSpPr>
          <p:cNvPr name="TextBox 6" id="6"/>
          <p:cNvSpPr txBox="true"/>
          <p:nvPr/>
        </p:nvSpPr>
        <p:spPr>
          <a:xfrm rot="0">
            <a:off x="2886249" y="2003832"/>
            <a:ext cx="13698242" cy="80200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LATENT SPACE</a:t>
            </a:r>
          </a:p>
        </p:txBody>
      </p:sp>
      <p:sp>
        <p:nvSpPr>
          <p:cNvPr name="TextBox 7" id="7"/>
          <p:cNvSpPr txBox="true"/>
          <p:nvPr/>
        </p:nvSpPr>
        <p:spPr>
          <a:xfrm rot="0">
            <a:off x="966016" y="3452445"/>
            <a:ext cx="7551922" cy="44437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211F1C"/>
                </a:solidFill>
                <a:latin typeface="Nunito Sans Expanded"/>
                <a:ea typeface="Nunito Sans Expanded"/>
                <a:cs typeface="Nunito Sans Expanded"/>
                <a:sym typeface="Nunito Sans Expanded"/>
              </a:rPr>
              <a:t>C'est une représentation abstraite et compacte des données dans un espace de dimensions réduites. </a:t>
            </a:r>
          </a:p>
          <a:p>
            <a:pPr algn="l">
              <a:lnSpc>
                <a:spcPts val="3919"/>
              </a:lnSpc>
            </a:pPr>
          </a:p>
          <a:p>
            <a:pPr algn="l" marL="604519" indent="-302260" lvl="1">
              <a:lnSpc>
                <a:spcPts val="3919"/>
              </a:lnSpc>
              <a:buFont typeface="Arial"/>
              <a:buChar char="•"/>
            </a:pPr>
            <a:r>
              <a:rPr lang="en-US" sz="2799">
                <a:solidFill>
                  <a:srgbClr val="211F1C"/>
                </a:solidFill>
                <a:latin typeface="Nunito Sans Expanded"/>
                <a:ea typeface="Nunito Sans Expanded"/>
                <a:cs typeface="Nunito Sans Expanded"/>
                <a:sym typeface="Nunito Sans Expanded"/>
              </a:rPr>
              <a:t>Cet espace permet de générer de nouvelles données en échantillonnant des points dans cet espace.</a:t>
            </a:r>
          </a:p>
        </p:txBody>
      </p:sp>
      <p:grpSp>
        <p:nvGrpSpPr>
          <p:cNvPr name="Group 8" id="8"/>
          <p:cNvGrpSpPr/>
          <p:nvPr/>
        </p:nvGrpSpPr>
        <p:grpSpPr>
          <a:xfrm rot="0">
            <a:off x="16726274" y="9726761"/>
            <a:ext cx="1066053" cy="370038"/>
            <a:chOff x="0" y="0"/>
            <a:chExt cx="3070231" cy="1065710"/>
          </a:xfrm>
        </p:grpSpPr>
        <p:sp>
          <p:nvSpPr>
            <p:cNvPr name="Freeform 9" id="9"/>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1" id="11"/>
          <p:cNvSpPr txBox="true"/>
          <p:nvPr/>
        </p:nvSpPr>
        <p:spPr>
          <a:xfrm rot="0">
            <a:off x="17107942"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26</a:t>
            </a:r>
          </a:p>
        </p:txBody>
      </p:sp>
      <p:sp>
        <p:nvSpPr>
          <p:cNvPr name="TextBox 12" id="12"/>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2.2.2: VAE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49039"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2565592" y="3335541"/>
            <a:ext cx="13175866" cy="5673373"/>
          </a:xfrm>
          <a:custGeom>
            <a:avLst/>
            <a:gdLst/>
            <a:ahLst/>
            <a:cxnLst/>
            <a:rect r="r" b="b" t="t" l="l"/>
            <a:pathLst>
              <a:path h="5673373" w="13175866">
                <a:moveTo>
                  <a:pt x="0" y="0"/>
                </a:moveTo>
                <a:lnTo>
                  <a:pt x="13175866" y="0"/>
                </a:lnTo>
                <a:lnTo>
                  <a:pt x="13175866" y="5673373"/>
                </a:lnTo>
                <a:lnTo>
                  <a:pt x="0" y="5673373"/>
                </a:lnTo>
                <a:lnTo>
                  <a:pt x="0" y="0"/>
                </a:lnTo>
                <a:close/>
              </a:path>
            </a:pathLst>
          </a:custGeom>
          <a:blipFill>
            <a:blip r:embed="rId5"/>
            <a:stretch>
              <a:fillRect l="0" t="0" r="0" b="0"/>
            </a:stretch>
          </a:blipFill>
        </p:spPr>
      </p:sp>
      <p:sp>
        <p:nvSpPr>
          <p:cNvPr name="TextBox 6" id="6"/>
          <p:cNvSpPr txBox="true"/>
          <p:nvPr/>
        </p:nvSpPr>
        <p:spPr>
          <a:xfrm rot="0">
            <a:off x="2895774" y="2003832"/>
            <a:ext cx="13698242"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ARCHITECTURE GÉNÉRALE</a:t>
            </a: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26962"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27</a:t>
            </a:r>
          </a:p>
        </p:txBody>
      </p:sp>
      <p:sp>
        <p:nvSpPr>
          <p:cNvPr name="TextBox 11" id="11"/>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2.2.2: VAE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49039"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PIPELINE VAE</a:t>
            </a:r>
          </a:p>
        </p:txBody>
      </p:sp>
      <p:grpSp>
        <p:nvGrpSpPr>
          <p:cNvPr name="Group 6" id="6"/>
          <p:cNvGrpSpPr/>
          <p:nvPr/>
        </p:nvGrpSpPr>
        <p:grpSpPr>
          <a:xfrm rot="0">
            <a:off x="16726274" y="9726761"/>
            <a:ext cx="1066053" cy="370038"/>
            <a:chOff x="0" y="0"/>
            <a:chExt cx="3070231" cy="1065710"/>
          </a:xfrm>
        </p:grpSpPr>
        <p:sp>
          <p:nvSpPr>
            <p:cNvPr name="Freeform 7" id="7"/>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9" id="9"/>
          <p:cNvSpPr txBox="true"/>
          <p:nvPr/>
        </p:nvSpPr>
        <p:spPr>
          <a:xfrm rot="0">
            <a:off x="17112853"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28</a:t>
            </a:r>
          </a:p>
        </p:txBody>
      </p:sp>
      <p:sp>
        <p:nvSpPr>
          <p:cNvPr name="TextBox 10" id="10"/>
          <p:cNvSpPr txBox="true"/>
          <p:nvPr/>
        </p:nvSpPr>
        <p:spPr>
          <a:xfrm rot="0">
            <a:off x="1275042" y="3327180"/>
            <a:ext cx="15451231" cy="4248626"/>
          </a:xfrm>
          <a:prstGeom prst="rect">
            <a:avLst/>
          </a:prstGeom>
        </p:spPr>
        <p:txBody>
          <a:bodyPr anchor="t" rtlCol="false" tIns="0" lIns="0" bIns="0" rIns="0">
            <a:spAutoFit/>
          </a:bodyPr>
          <a:lstStyle/>
          <a:p>
            <a:pPr algn="l">
              <a:lnSpc>
                <a:spcPts val="4200"/>
              </a:lnSpc>
            </a:pPr>
            <a:r>
              <a:rPr lang="en-US" sz="3000" b="true">
                <a:solidFill>
                  <a:srgbClr val="211F1C"/>
                </a:solidFill>
                <a:latin typeface="Nunito Sans Expanded Bold"/>
                <a:ea typeface="Nunito Sans Expanded Bold"/>
                <a:cs typeface="Nunito Sans Expanded Bold"/>
                <a:sym typeface="Nunito Sans Expanded Bold"/>
              </a:rPr>
              <a:t>Encodeur :</a:t>
            </a:r>
          </a:p>
          <a:p>
            <a:pPr algn="l" marL="647700" indent="-323850" lvl="1">
              <a:lnSpc>
                <a:spcPts val="4200"/>
              </a:lnSpc>
              <a:buFont typeface="Arial"/>
              <a:buChar char="•"/>
            </a:pPr>
            <a:r>
              <a:rPr lang="en-US" b="true" sz="3000">
                <a:solidFill>
                  <a:srgbClr val="211F1C"/>
                </a:solidFill>
                <a:latin typeface="Nunito Sans Expanded Bold"/>
                <a:ea typeface="Nunito Sans Expanded Bold"/>
                <a:cs typeface="Nunito Sans Expanded Bold"/>
                <a:sym typeface="Nunito Sans Expanded Bold"/>
              </a:rPr>
              <a:t>Entrée </a:t>
            </a:r>
            <a:r>
              <a:rPr lang="en-US" sz="3000">
                <a:solidFill>
                  <a:srgbClr val="211F1C"/>
                </a:solidFill>
                <a:latin typeface="Nunito Sans Expanded"/>
                <a:ea typeface="Nunito Sans Expanded"/>
                <a:cs typeface="Nunito Sans Expanded"/>
                <a:sym typeface="Nunito Sans Expanded"/>
              </a:rPr>
              <a:t>: Texte (transformé en vecteurs via un modèle de type Transformer ou LSTM).</a:t>
            </a:r>
          </a:p>
          <a:p>
            <a:pPr algn="l" marL="647700" indent="-323850" lvl="1">
              <a:lnSpc>
                <a:spcPts val="4200"/>
              </a:lnSpc>
              <a:buFont typeface="Arial"/>
              <a:buChar char="•"/>
            </a:pPr>
            <a:r>
              <a:rPr lang="en-US" b="true" sz="3000">
                <a:solidFill>
                  <a:srgbClr val="211F1C"/>
                </a:solidFill>
                <a:latin typeface="Nunito Sans Expanded Bold"/>
                <a:ea typeface="Nunito Sans Expanded Bold"/>
                <a:cs typeface="Nunito Sans Expanded Bold"/>
                <a:sym typeface="Nunito Sans Expanded Bold"/>
              </a:rPr>
              <a:t>Réseau</a:t>
            </a:r>
            <a:r>
              <a:rPr lang="en-US" sz="3000">
                <a:solidFill>
                  <a:srgbClr val="211F1C"/>
                </a:solidFill>
                <a:latin typeface="Nunito Sans Expanded"/>
                <a:ea typeface="Nunito Sans Expanded"/>
                <a:cs typeface="Nunito Sans Expanded"/>
                <a:sym typeface="Nunito Sans Expanded"/>
              </a:rPr>
              <a:t> : Un réseau neuronal qui transforme l’entrée en deux vecteurs (μ et σ)  définissant une distribution gaussienne dans l’espace latent.</a:t>
            </a:r>
          </a:p>
          <a:p>
            <a:pPr algn="l" marL="647700" indent="-323850" lvl="1">
              <a:lnSpc>
                <a:spcPts val="4200"/>
              </a:lnSpc>
              <a:buFont typeface="Arial"/>
              <a:buChar char="•"/>
            </a:pPr>
            <a:r>
              <a:rPr lang="en-US" b="true" sz="3000">
                <a:solidFill>
                  <a:srgbClr val="211F1C"/>
                </a:solidFill>
                <a:latin typeface="Nunito Sans Expanded Bold"/>
                <a:ea typeface="Nunito Sans Expanded Bold"/>
                <a:cs typeface="Nunito Sans Expanded Bold"/>
                <a:sym typeface="Nunito Sans Expanded Bold"/>
              </a:rPr>
              <a:t>Sortie</a:t>
            </a:r>
            <a:r>
              <a:rPr lang="en-US" sz="3000">
                <a:solidFill>
                  <a:srgbClr val="211F1C"/>
                </a:solidFill>
                <a:latin typeface="Nunito Sans Expanded"/>
                <a:ea typeface="Nunito Sans Expanded"/>
                <a:cs typeface="Nunito Sans Expanded"/>
                <a:sym typeface="Nunito Sans Expanded"/>
              </a:rPr>
              <a:t> : Vecteur latent z</a:t>
            </a:r>
          </a:p>
          <a:p>
            <a:pPr algn="l">
              <a:lnSpc>
                <a:spcPts val="4200"/>
              </a:lnSpc>
            </a:pPr>
          </a:p>
        </p:txBody>
      </p:sp>
      <p:sp>
        <p:nvSpPr>
          <p:cNvPr name="TextBox 11" id="11"/>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2.2.2: VAE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49039"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8" id="8"/>
          <p:cNvSpPr txBox="true"/>
          <p:nvPr/>
        </p:nvSpPr>
        <p:spPr>
          <a:xfrm rot="0">
            <a:off x="17107942"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29</a:t>
            </a:r>
          </a:p>
        </p:txBody>
      </p:sp>
      <p:sp>
        <p:nvSpPr>
          <p:cNvPr name="TextBox 9" id="9"/>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PIPELINE VAE</a:t>
            </a:r>
          </a:p>
        </p:txBody>
      </p:sp>
      <p:sp>
        <p:nvSpPr>
          <p:cNvPr name="TextBox 10" id="10"/>
          <p:cNvSpPr txBox="true"/>
          <p:nvPr/>
        </p:nvSpPr>
        <p:spPr>
          <a:xfrm rot="0">
            <a:off x="1294092" y="3327180"/>
            <a:ext cx="15451231" cy="3714750"/>
          </a:xfrm>
          <a:prstGeom prst="rect">
            <a:avLst/>
          </a:prstGeom>
        </p:spPr>
        <p:txBody>
          <a:bodyPr anchor="t" rtlCol="false" tIns="0" lIns="0" bIns="0" rIns="0">
            <a:spAutoFit/>
          </a:bodyPr>
          <a:lstStyle/>
          <a:p>
            <a:pPr algn="l">
              <a:lnSpc>
                <a:spcPts val="4200"/>
              </a:lnSpc>
            </a:pPr>
            <a:r>
              <a:rPr lang="en-US" sz="3000" b="true">
                <a:solidFill>
                  <a:srgbClr val="211F1C"/>
                </a:solidFill>
                <a:latin typeface="Nunito Sans Expanded Bold"/>
                <a:ea typeface="Nunito Sans Expanded Bold"/>
                <a:cs typeface="Nunito Sans Expanded Bold"/>
                <a:sym typeface="Nunito Sans Expanded Bold"/>
              </a:rPr>
              <a:t>Espace latent :</a:t>
            </a:r>
          </a:p>
          <a:p>
            <a:pPr algn="l" marL="647700" indent="-323850" lvl="1">
              <a:lnSpc>
                <a:spcPts val="4200"/>
              </a:lnSpc>
              <a:buFont typeface="Arial"/>
              <a:buChar char="•"/>
            </a:pPr>
            <a:r>
              <a:rPr lang="en-US" sz="3000">
                <a:solidFill>
                  <a:srgbClr val="211F1C"/>
                </a:solidFill>
                <a:latin typeface="Nunito Sans Expanded"/>
                <a:ea typeface="Nunito Sans Expanded"/>
                <a:cs typeface="Nunito Sans Expanded"/>
                <a:sym typeface="Nunito Sans Expanded"/>
              </a:rPr>
              <a:t>Une représentation compacte qui capture les concepts principaux du texte (par exemple, forme, couleur, contexte sémantique).</a:t>
            </a:r>
          </a:p>
          <a:p>
            <a:pPr algn="l">
              <a:lnSpc>
                <a:spcPts val="4200"/>
              </a:lnSpc>
            </a:pPr>
          </a:p>
          <a:p>
            <a:pPr algn="l" marL="647700" indent="-323850" lvl="1">
              <a:lnSpc>
                <a:spcPts val="4200"/>
              </a:lnSpc>
              <a:buFont typeface="Arial"/>
              <a:buChar char="•"/>
            </a:pPr>
            <a:r>
              <a:rPr lang="en-US" sz="3000">
                <a:solidFill>
                  <a:srgbClr val="211F1C"/>
                </a:solidFill>
                <a:latin typeface="Nunito Sans Expanded"/>
                <a:ea typeface="Nunito Sans Expanded"/>
                <a:cs typeface="Nunito Sans Expanded"/>
                <a:sym typeface="Nunito Sans Expanded"/>
              </a:rPr>
              <a:t>La régularisation via la divergence KL (DKL​) assure que la distribution reste proche d’une distribution normale standard.</a:t>
            </a:r>
          </a:p>
          <a:p>
            <a:pPr algn="l">
              <a:lnSpc>
                <a:spcPts val="4200"/>
              </a:lnSpc>
            </a:pPr>
          </a:p>
        </p:txBody>
      </p:sp>
      <p:sp>
        <p:nvSpPr>
          <p:cNvPr name="TextBox 11" id="11"/>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2.2.2: VAE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34565" y="390607"/>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5878610" y="4988086"/>
            <a:ext cx="11890034"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INTRODUCTION</a:t>
            </a:r>
          </a:p>
        </p:txBody>
      </p:sp>
      <p:sp>
        <p:nvSpPr>
          <p:cNvPr name="TextBox 6" id="6"/>
          <p:cNvSpPr txBox="true"/>
          <p:nvPr/>
        </p:nvSpPr>
        <p:spPr>
          <a:xfrm rot="0">
            <a:off x="7730229" y="2671705"/>
            <a:ext cx="1783259" cy="2097424"/>
          </a:xfrm>
          <a:prstGeom prst="rect">
            <a:avLst/>
          </a:prstGeom>
        </p:spPr>
        <p:txBody>
          <a:bodyPr anchor="t" rtlCol="false" tIns="0" lIns="0" bIns="0" rIns="0">
            <a:spAutoFit/>
          </a:bodyPr>
          <a:lstStyle/>
          <a:p>
            <a:pPr algn="ctr">
              <a:lnSpc>
                <a:spcPts val="17218"/>
              </a:lnSpc>
            </a:pPr>
            <a:r>
              <a:rPr lang="en-US" sz="12299" b="true">
                <a:solidFill>
                  <a:srgbClr val="211F1C"/>
                </a:solidFill>
                <a:latin typeface="Open Sans Bold"/>
                <a:ea typeface="Open Sans Bold"/>
                <a:cs typeface="Open Sans Bold"/>
                <a:sym typeface="Open Sans Bold"/>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49039"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8" id="8"/>
          <p:cNvSpPr txBox="true"/>
          <p:nvPr/>
        </p:nvSpPr>
        <p:spPr>
          <a:xfrm rot="0">
            <a:off x="17118032" y="96791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30</a:t>
            </a:r>
          </a:p>
        </p:txBody>
      </p:sp>
      <p:sp>
        <p:nvSpPr>
          <p:cNvPr name="TextBox 9" id="9"/>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PIPELINE VAE</a:t>
            </a:r>
          </a:p>
        </p:txBody>
      </p:sp>
      <p:sp>
        <p:nvSpPr>
          <p:cNvPr name="TextBox 10" id="10"/>
          <p:cNvSpPr txBox="true"/>
          <p:nvPr/>
        </p:nvSpPr>
        <p:spPr>
          <a:xfrm rot="0">
            <a:off x="1275042" y="3327180"/>
            <a:ext cx="15451231" cy="3181707"/>
          </a:xfrm>
          <a:prstGeom prst="rect">
            <a:avLst/>
          </a:prstGeom>
        </p:spPr>
        <p:txBody>
          <a:bodyPr anchor="t" rtlCol="false" tIns="0" lIns="0" bIns="0" rIns="0">
            <a:spAutoFit/>
          </a:bodyPr>
          <a:lstStyle/>
          <a:p>
            <a:pPr algn="l">
              <a:lnSpc>
                <a:spcPts val="4200"/>
              </a:lnSpc>
            </a:pPr>
            <a:r>
              <a:rPr lang="en-US" sz="3000" b="true">
                <a:solidFill>
                  <a:srgbClr val="211F1C"/>
                </a:solidFill>
                <a:latin typeface="Nunito Sans Expanded Bold"/>
                <a:ea typeface="Nunito Sans Expanded Bold"/>
                <a:cs typeface="Nunito Sans Expanded Bold"/>
                <a:sym typeface="Nunito Sans Expanded Bold"/>
              </a:rPr>
              <a:t>Décodeur :</a:t>
            </a:r>
          </a:p>
          <a:p>
            <a:pPr algn="l" marL="647700" indent="-323850" lvl="1">
              <a:lnSpc>
                <a:spcPts val="4200"/>
              </a:lnSpc>
              <a:buFont typeface="Arial"/>
              <a:buChar char="•"/>
            </a:pPr>
            <a:r>
              <a:rPr lang="en-US" b="true" sz="3000">
                <a:solidFill>
                  <a:srgbClr val="211F1C"/>
                </a:solidFill>
                <a:latin typeface="Nunito Sans Expanded Bold"/>
                <a:ea typeface="Nunito Sans Expanded Bold"/>
                <a:cs typeface="Nunito Sans Expanded Bold"/>
                <a:sym typeface="Nunito Sans Expanded Bold"/>
              </a:rPr>
              <a:t>Entrée</a:t>
            </a:r>
            <a:r>
              <a:rPr lang="en-US" sz="3000">
                <a:solidFill>
                  <a:srgbClr val="211F1C"/>
                </a:solidFill>
                <a:latin typeface="Nunito Sans Expanded"/>
                <a:ea typeface="Nunito Sans Expanded"/>
                <a:cs typeface="Nunito Sans Expanded"/>
                <a:sym typeface="Nunito Sans Expanded"/>
              </a:rPr>
              <a:t> : Vecteur latent z</a:t>
            </a:r>
          </a:p>
          <a:p>
            <a:pPr algn="l" marL="647700" indent="-323850" lvl="1">
              <a:lnSpc>
                <a:spcPts val="4200"/>
              </a:lnSpc>
              <a:buFont typeface="Arial"/>
              <a:buChar char="•"/>
            </a:pPr>
            <a:r>
              <a:rPr lang="en-US" b="true" sz="3000">
                <a:solidFill>
                  <a:srgbClr val="211F1C"/>
                </a:solidFill>
                <a:latin typeface="Nunito Sans Expanded Bold"/>
                <a:ea typeface="Nunito Sans Expanded Bold"/>
                <a:cs typeface="Nunito Sans Expanded Bold"/>
                <a:sym typeface="Nunito Sans Expanded Bold"/>
              </a:rPr>
              <a:t>Réseau </a:t>
            </a:r>
            <a:r>
              <a:rPr lang="en-US" sz="3000">
                <a:solidFill>
                  <a:srgbClr val="211F1C"/>
                </a:solidFill>
                <a:latin typeface="Nunito Sans Expanded"/>
                <a:ea typeface="Nunito Sans Expanded"/>
                <a:cs typeface="Nunito Sans Expanded"/>
                <a:sym typeface="Nunito Sans Expanded"/>
              </a:rPr>
              <a:t>: Modèle génératif (souvent un CNN) pour reconstruire une image.</a:t>
            </a:r>
          </a:p>
          <a:p>
            <a:pPr algn="l" marL="647700" indent="-323850" lvl="1">
              <a:lnSpc>
                <a:spcPts val="4200"/>
              </a:lnSpc>
              <a:buFont typeface="Arial"/>
              <a:buChar char="•"/>
            </a:pPr>
            <a:r>
              <a:rPr lang="en-US" b="true" sz="3000">
                <a:solidFill>
                  <a:srgbClr val="211F1C"/>
                </a:solidFill>
                <a:latin typeface="Nunito Sans Expanded Bold"/>
                <a:ea typeface="Nunito Sans Expanded Bold"/>
                <a:cs typeface="Nunito Sans Expanded Bold"/>
                <a:sym typeface="Nunito Sans Expanded Bold"/>
              </a:rPr>
              <a:t>So</a:t>
            </a:r>
            <a:r>
              <a:rPr lang="en-US" b="true" sz="3000">
                <a:solidFill>
                  <a:srgbClr val="211F1C"/>
                </a:solidFill>
                <a:latin typeface="Nunito Sans Expanded Bold"/>
                <a:ea typeface="Nunito Sans Expanded Bold"/>
                <a:cs typeface="Nunito Sans Expanded Bold"/>
                <a:sym typeface="Nunito Sans Expanded Bold"/>
              </a:rPr>
              <a:t>rtie </a:t>
            </a:r>
            <a:r>
              <a:rPr lang="en-US" sz="3000">
                <a:solidFill>
                  <a:srgbClr val="211F1C"/>
                </a:solidFill>
                <a:latin typeface="Nunito Sans Expanded"/>
                <a:ea typeface="Nunito Sans Expanded"/>
                <a:cs typeface="Nunito Sans Expanded"/>
                <a:sym typeface="Nunito Sans Expanded"/>
              </a:rPr>
              <a:t>: Image générée correspondant au contenu textuel.</a:t>
            </a:r>
          </a:p>
          <a:p>
            <a:pPr algn="l">
              <a:lnSpc>
                <a:spcPts val="4200"/>
              </a:lnSpc>
            </a:pPr>
          </a:p>
        </p:txBody>
      </p:sp>
      <p:sp>
        <p:nvSpPr>
          <p:cNvPr name="TextBox 11" id="11"/>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2.2.2: VAE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49039"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Freeform 8" id="8"/>
          <p:cNvSpPr/>
          <p:nvPr/>
        </p:nvSpPr>
        <p:spPr>
          <a:xfrm flipH="false" flipV="false" rot="0">
            <a:off x="6479480" y="3172502"/>
            <a:ext cx="10921029" cy="5213396"/>
          </a:xfrm>
          <a:custGeom>
            <a:avLst/>
            <a:gdLst/>
            <a:ahLst/>
            <a:cxnLst/>
            <a:rect r="r" b="b" t="t" l="l"/>
            <a:pathLst>
              <a:path h="5213396" w="10921029">
                <a:moveTo>
                  <a:pt x="0" y="0"/>
                </a:moveTo>
                <a:lnTo>
                  <a:pt x="10921028" y="0"/>
                </a:lnTo>
                <a:lnTo>
                  <a:pt x="10921028" y="5213396"/>
                </a:lnTo>
                <a:lnTo>
                  <a:pt x="0" y="5213396"/>
                </a:lnTo>
                <a:lnTo>
                  <a:pt x="0" y="0"/>
                </a:lnTo>
                <a:close/>
              </a:path>
            </a:pathLst>
          </a:custGeom>
          <a:blipFill>
            <a:blip r:embed="rId4"/>
            <a:stretch>
              <a:fillRect l="0" t="0" r="0" b="0"/>
            </a:stretch>
          </a:blipFill>
        </p:spPr>
      </p:sp>
      <p:sp>
        <p:nvSpPr>
          <p:cNvPr name="TextBox 9" id="9"/>
          <p:cNvSpPr txBox="true"/>
          <p:nvPr/>
        </p:nvSpPr>
        <p:spPr>
          <a:xfrm rot="0">
            <a:off x="17118032" y="96791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31</a:t>
            </a:r>
          </a:p>
        </p:txBody>
      </p:sp>
      <p:sp>
        <p:nvSpPr>
          <p:cNvPr name="TextBox 10" id="10"/>
          <p:cNvSpPr txBox="true"/>
          <p:nvPr/>
        </p:nvSpPr>
        <p:spPr>
          <a:xfrm rot="0">
            <a:off x="2895774" y="2003832"/>
            <a:ext cx="9810730" cy="80200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VAE-GAN</a:t>
            </a:r>
          </a:p>
        </p:txBody>
      </p:sp>
      <p:sp>
        <p:nvSpPr>
          <p:cNvPr name="TextBox 11" id="11"/>
          <p:cNvSpPr txBox="true"/>
          <p:nvPr/>
        </p:nvSpPr>
        <p:spPr>
          <a:xfrm rot="0">
            <a:off x="673615" y="4566519"/>
            <a:ext cx="5118225" cy="4903471"/>
          </a:xfrm>
          <a:prstGeom prst="rect">
            <a:avLst/>
          </a:prstGeom>
        </p:spPr>
        <p:txBody>
          <a:bodyPr anchor="t" rtlCol="false" tIns="0" lIns="0" bIns="0" rIns="0">
            <a:spAutoFit/>
          </a:bodyPr>
          <a:lstStyle/>
          <a:p>
            <a:pPr algn="l">
              <a:lnSpc>
                <a:spcPts val="4889"/>
              </a:lnSpc>
              <a:spcBef>
                <a:spcPct val="0"/>
              </a:spcBef>
            </a:pPr>
            <a:r>
              <a:rPr lang="en-US" sz="2999">
                <a:solidFill>
                  <a:srgbClr val="211F1C"/>
                </a:solidFill>
                <a:latin typeface="Nunito Sans Expanded"/>
                <a:ea typeface="Nunito Sans Expanded"/>
                <a:cs typeface="Nunito Sans Expanded"/>
                <a:sym typeface="Nunito Sans Expanded"/>
              </a:rPr>
              <a:t>Combine des VAEs et des GANs pour générer des images textuellement pertinentes à l’aide d’un modéle comme CLIP pour encoder le texte en input </a:t>
            </a:r>
          </a:p>
        </p:txBody>
      </p:sp>
      <p:sp>
        <p:nvSpPr>
          <p:cNvPr name="TextBox 12" id="12"/>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2.2.2: VAE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49039"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Freeform 8" id="8"/>
          <p:cNvSpPr/>
          <p:nvPr/>
        </p:nvSpPr>
        <p:spPr>
          <a:xfrm flipH="false" flipV="false" rot="0">
            <a:off x="1921646" y="3366714"/>
            <a:ext cx="13816335" cy="5075388"/>
          </a:xfrm>
          <a:custGeom>
            <a:avLst/>
            <a:gdLst/>
            <a:ahLst/>
            <a:cxnLst/>
            <a:rect r="r" b="b" t="t" l="l"/>
            <a:pathLst>
              <a:path h="5075388" w="13816335">
                <a:moveTo>
                  <a:pt x="0" y="0"/>
                </a:moveTo>
                <a:lnTo>
                  <a:pt x="13816335" y="0"/>
                </a:lnTo>
                <a:lnTo>
                  <a:pt x="13816335" y="5075389"/>
                </a:lnTo>
                <a:lnTo>
                  <a:pt x="0" y="5075389"/>
                </a:lnTo>
                <a:lnTo>
                  <a:pt x="0" y="0"/>
                </a:lnTo>
                <a:close/>
              </a:path>
            </a:pathLst>
          </a:custGeom>
          <a:blipFill>
            <a:blip r:embed="rId4"/>
            <a:stretch>
              <a:fillRect l="0" t="0" r="0" b="0"/>
            </a:stretch>
          </a:blipFill>
        </p:spPr>
      </p:sp>
      <p:sp>
        <p:nvSpPr>
          <p:cNvPr name="TextBox 9" id="9"/>
          <p:cNvSpPr txBox="true"/>
          <p:nvPr/>
        </p:nvSpPr>
        <p:spPr>
          <a:xfrm rot="0">
            <a:off x="17118032" y="96791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32</a:t>
            </a:r>
          </a:p>
        </p:txBody>
      </p:sp>
      <p:sp>
        <p:nvSpPr>
          <p:cNvPr name="TextBox 10" id="10"/>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AVANTAGES</a:t>
            </a:r>
          </a:p>
        </p:txBody>
      </p:sp>
      <p:sp>
        <p:nvSpPr>
          <p:cNvPr name="TextBox 11" id="11"/>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2.2.2: VAE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49039"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Freeform 8" id="8"/>
          <p:cNvSpPr/>
          <p:nvPr/>
        </p:nvSpPr>
        <p:spPr>
          <a:xfrm flipH="false" flipV="false" rot="0">
            <a:off x="1920218" y="3335541"/>
            <a:ext cx="13992093" cy="5183648"/>
          </a:xfrm>
          <a:custGeom>
            <a:avLst/>
            <a:gdLst/>
            <a:ahLst/>
            <a:cxnLst/>
            <a:rect r="r" b="b" t="t" l="l"/>
            <a:pathLst>
              <a:path h="5183648" w="13992093">
                <a:moveTo>
                  <a:pt x="0" y="0"/>
                </a:moveTo>
                <a:lnTo>
                  <a:pt x="13992093" y="0"/>
                </a:lnTo>
                <a:lnTo>
                  <a:pt x="13992093" y="5183648"/>
                </a:lnTo>
                <a:lnTo>
                  <a:pt x="0" y="5183648"/>
                </a:lnTo>
                <a:lnTo>
                  <a:pt x="0" y="0"/>
                </a:lnTo>
                <a:close/>
              </a:path>
            </a:pathLst>
          </a:custGeom>
          <a:blipFill>
            <a:blip r:embed="rId4"/>
            <a:stretch>
              <a:fillRect l="0" t="0" r="0" b="0"/>
            </a:stretch>
          </a:blipFill>
        </p:spPr>
      </p:sp>
      <p:sp>
        <p:nvSpPr>
          <p:cNvPr name="TextBox 9" id="9"/>
          <p:cNvSpPr txBox="true"/>
          <p:nvPr/>
        </p:nvSpPr>
        <p:spPr>
          <a:xfrm rot="0">
            <a:off x="17118032" y="96791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33</a:t>
            </a:r>
          </a:p>
        </p:txBody>
      </p:sp>
      <p:sp>
        <p:nvSpPr>
          <p:cNvPr name="TextBox 10" id="10"/>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LIMITES</a:t>
            </a:r>
          </a:p>
        </p:txBody>
      </p:sp>
      <p:sp>
        <p:nvSpPr>
          <p:cNvPr name="TextBox 11" id="11"/>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2.2.2: VAE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963523"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697148" y="2224529"/>
            <a:ext cx="15716279" cy="3643341"/>
          </a:xfrm>
          <a:prstGeom prst="rect">
            <a:avLst/>
          </a:prstGeom>
        </p:spPr>
        <p:txBody>
          <a:bodyPr anchor="t" rtlCol="false" tIns="0" lIns="0" bIns="0" rIns="0">
            <a:spAutoFit/>
          </a:bodyPr>
          <a:lstStyle/>
          <a:p>
            <a:pPr algn="just">
              <a:lnSpc>
                <a:spcPts val="4143"/>
              </a:lnSpc>
            </a:pPr>
            <a:r>
              <a:rPr lang="en-US" b="true" sz="2799">
                <a:solidFill>
                  <a:srgbClr val="211F1C"/>
                </a:solidFill>
                <a:latin typeface="Nunito Sans Expanded Bold"/>
                <a:ea typeface="Nunito Sans Expanded Bold"/>
                <a:cs typeface="Nunito Sans Expanded Bold"/>
                <a:sym typeface="Nunito Sans Expanded Bold"/>
              </a:rPr>
              <a:t>Diffusion</a:t>
            </a:r>
            <a:r>
              <a:rPr lang="en-US" sz="2799">
                <a:solidFill>
                  <a:srgbClr val="211F1C"/>
                </a:solidFill>
                <a:latin typeface="Nunito Sans Expanded"/>
                <a:ea typeface="Nunito Sans Expanded"/>
                <a:cs typeface="Nunito Sans Expanded"/>
                <a:sym typeface="Nunito Sans Expanded"/>
              </a:rPr>
              <a:t>: Processus qui transforme progressivement un bruit aléatoire en une image claire.</a:t>
            </a:r>
          </a:p>
          <a:p>
            <a:pPr algn="just">
              <a:lnSpc>
                <a:spcPts val="4143"/>
              </a:lnSpc>
            </a:pPr>
            <a:r>
              <a:rPr lang="en-US" sz="2799">
                <a:solidFill>
                  <a:srgbClr val="211F1C"/>
                </a:solidFill>
                <a:latin typeface="Nunito Sans Expanded"/>
                <a:ea typeface="Nunito Sans Expanded"/>
                <a:cs typeface="Nunito Sans Expanded"/>
                <a:sym typeface="Nunito Sans Expanded"/>
              </a:rPr>
              <a:t>Avantages par rapport aux modèles autoregressifs (ex : DALL-E, Parti) :</a:t>
            </a:r>
          </a:p>
          <a:p>
            <a:pPr algn="just" marL="604519" indent="-302260" lvl="1">
              <a:lnSpc>
                <a:spcPts val="4143"/>
              </a:lnSpc>
              <a:buFont typeface="Arial"/>
              <a:buChar char="•"/>
            </a:pPr>
            <a:r>
              <a:rPr lang="en-US" sz="2799">
                <a:solidFill>
                  <a:srgbClr val="211F1C"/>
                </a:solidFill>
                <a:latin typeface="Nunito Sans Expanded"/>
                <a:ea typeface="Nunito Sans Expanded"/>
                <a:cs typeface="Nunito Sans Expanded"/>
                <a:sym typeface="Nunito Sans Expanded"/>
              </a:rPr>
              <a:t>Moins de coûts computationnels</a:t>
            </a:r>
          </a:p>
          <a:p>
            <a:pPr algn="just" marL="604519" indent="-302260" lvl="1">
              <a:lnSpc>
                <a:spcPts val="4143"/>
              </a:lnSpc>
              <a:buFont typeface="Arial"/>
              <a:buChar char="•"/>
            </a:pPr>
            <a:r>
              <a:rPr lang="en-US" sz="2799">
                <a:solidFill>
                  <a:srgbClr val="211F1C"/>
                </a:solidFill>
                <a:latin typeface="Nunito Sans Expanded"/>
                <a:ea typeface="Nunito Sans Expanded"/>
                <a:cs typeface="Nunito Sans Expanded"/>
                <a:sym typeface="Nunito Sans Expanded"/>
              </a:rPr>
              <a:t>Meilleure qualité d'image</a:t>
            </a:r>
          </a:p>
          <a:p>
            <a:pPr algn="just" marL="604519" indent="-302260" lvl="1">
              <a:lnSpc>
                <a:spcPts val="4143"/>
              </a:lnSpc>
              <a:buFont typeface="Arial"/>
              <a:buChar char="•"/>
            </a:pPr>
            <a:r>
              <a:rPr lang="en-US" sz="2799">
                <a:solidFill>
                  <a:srgbClr val="211F1C"/>
                </a:solidFill>
                <a:latin typeface="Nunito Sans Expanded"/>
                <a:ea typeface="Nunito Sans Expanded"/>
                <a:cs typeface="Nunito Sans Expanded"/>
                <a:sym typeface="Nunito Sans Expanded"/>
              </a:rPr>
              <a:t>Moins de propagation d'erreurs</a:t>
            </a:r>
          </a:p>
          <a:p>
            <a:pPr algn="just">
              <a:lnSpc>
                <a:spcPts val="4143"/>
              </a:lnSpc>
            </a:pPr>
          </a:p>
        </p:txBody>
      </p:sp>
      <p:sp>
        <p:nvSpPr>
          <p:cNvPr name="Freeform 6" id="6"/>
          <p:cNvSpPr/>
          <p:nvPr/>
        </p:nvSpPr>
        <p:spPr>
          <a:xfrm flipH="false" flipV="false" rot="0">
            <a:off x="2344425" y="5623875"/>
            <a:ext cx="14260672" cy="4194034"/>
          </a:xfrm>
          <a:custGeom>
            <a:avLst/>
            <a:gdLst/>
            <a:ahLst/>
            <a:cxnLst/>
            <a:rect r="r" b="b" t="t" l="l"/>
            <a:pathLst>
              <a:path h="4194034" w="14260672">
                <a:moveTo>
                  <a:pt x="0" y="0"/>
                </a:moveTo>
                <a:lnTo>
                  <a:pt x="14260672" y="0"/>
                </a:lnTo>
                <a:lnTo>
                  <a:pt x="14260672" y="4194034"/>
                </a:lnTo>
                <a:lnTo>
                  <a:pt x="0" y="4194034"/>
                </a:lnTo>
                <a:lnTo>
                  <a:pt x="0" y="0"/>
                </a:lnTo>
                <a:close/>
              </a:path>
            </a:pathLst>
          </a:custGeom>
          <a:blipFill>
            <a:blip r:embed="rId4"/>
            <a:stretch>
              <a:fillRect l="0" t="-1003" r="0" b="-1003"/>
            </a:stretch>
          </a:blipFill>
        </p:spPr>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15889"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34</a:t>
            </a:r>
          </a:p>
        </p:txBody>
      </p:sp>
      <p:sp>
        <p:nvSpPr>
          <p:cNvPr name="TextBox 11" id="11"/>
          <p:cNvSpPr txBox="true"/>
          <p:nvPr/>
        </p:nvSpPr>
        <p:spPr>
          <a:xfrm rot="0">
            <a:off x="1028700" y="888979"/>
            <a:ext cx="9228016"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2.2.3: DIFFUSION MODELS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5768389" y="3245201"/>
            <a:ext cx="11638251" cy="6211426"/>
          </a:xfrm>
          <a:custGeom>
            <a:avLst/>
            <a:gdLst/>
            <a:ahLst/>
            <a:cxnLst/>
            <a:rect r="r" b="b" t="t" l="l"/>
            <a:pathLst>
              <a:path h="6211426" w="11638251">
                <a:moveTo>
                  <a:pt x="0" y="0"/>
                </a:moveTo>
                <a:lnTo>
                  <a:pt x="11638251" y="0"/>
                </a:lnTo>
                <a:lnTo>
                  <a:pt x="11638251" y="6211426"/>
                </a:lnTo>
                <a:lnTo>
                  <a:pt x="0" y="6211426"/>
                </a:lnTo>
                <a:lnTo>
                  <a:pt x="0" y="0"/>
                </a:lnTo>
                <a:close/>
              </a:path>
            </a:pathLst>
          </a:custGeom>
          <a:blipFill>
            <a:blip r:embed="rId4"/>
            <a:stretch>
              <a:fillRect l="0" t="0" r="0" b="0"/>
            </a:stretch>
          </a:blipFill>
        </p:spPr>
      </p:sp>
      <p:sp>
        <p:nvSpPr>
          <p:cNvPr name="TextBox 6" id="6"/>
          <p:cNvSpPr txBox="true"/>
          <p:nvPr/>
        </p:nvSpPr>
        <p:spPr>
          <a:xfrm rot="0">
            <a:off x="524483" y="4770567"/>
            <a:ext cx="5118225" cy="3046393"/>
          </a:xfrm>
          <a:prstGeom prst="rect">
            <a:avLst/>
          </a:prstGeom>
        </p:spPr>
        <p:txBody>
          <a:bodyPr anchor="t" rtlCol="false" tIns="0" lIns="0" bIns="0" rIns="0">
            <a:spAutoFit/>
          </a:bodyPr>
          <a:lstStyle/>
          <a:p>
            <a:pPr algn="l">
              <a:lnSpc>
                <a:spcPts val="4889"/>
              </a:lnSpc>
              <a:spcBef>
                <a:spcPct val="0"/>
              </a:spcBef>
            </a:pPr>
            <a:r>
              <a:rPr lang="en-US" sz="2999">
                <a:solidFill>
                  <a:srgbClr val="211F1C"/>
                </a:solidFill>
                <a:latin typeface="Nunito Sans Expanded"/>
                <a:ea typeface="Nunito Sans Expanded"/>
                <a:cs typeface="Nunito Sans Expanded"/>
                <a:sym typeface="Nunito Sans Expanded"/>
              </a:rPr>
              <a:t>Modèle de diffusion latent (LDM) pour réduire les coûts tout en maintenant des performances élevées.</a:t>
            </a: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11960"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35</a:t>
            </a:r>
          </a:p>
        </p:txBody>
      </p:sp>
      <p:sp>
        <p:nvSpPr>
          <p:cNvPr name="TextBox 11" id="11"/>
          <p:cNvSpPr txBox="true"/>
          <p:nvPr/>
        </p:nvSpPr>
        <p:spPr>
          <a:xfrm rot="0">
            <a:off x="1028700" y="888979"/>
            <a:ext cx="9228016"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2.2.3: DIFFUSION MODELS</a:t>
            </a:r>
          </a:p>
        </p:txBody>
      </p:sp>
      <p:sp>
        <p:nvSpPr>
          <p:cNvPr name="TextBox 12" id="12"/>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STABLE DIFFUSION (2022)</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6218347" y="3956188"/>
            <a:ext cx="11573979" cy="4581051"/>
          </a:xfrm>
          <a:custGeom>
            <a:avLst/>
            <a:gdLst/>
            <a:ahLst/>
            <a:cxnLst/>
            <a:rect r="r" b="b" t="t" l="l"/>
            <a:pathLst>
              <a:path h="4581051" w="11573979">
                <a:moveTo>
                  <a:pt x="0" y="0"/>
                </a:moveTo>
                <a:lnTo>
                  <a:pt x="11573979" y="0"/>
                </a:lnTo>
                <a:lnTo>
                  <a:pt x="11573979" y="4581051"/>
                </a:lnTo>
                <a:lnTo>
                  <a:pt x="0" y="4581051"/>
                </a:lnTo>
                <a:lnTo>
                  <a:pt x="0" y="0"/>
                </a:lnTo>
                <a:close/>
              </a:path>
            </a:pathLst>
          </a:custGeom>
          <a:blipFill>
            <a:blip r:embed="rId4"/>
            <a:stretch>
              <a:fillRect l="0" t="0" r="0" b="0"/>
            </a:stretch>
          </a:blipFill>
        </p:spPr>
      </p:sp>
      <p:sp>
        <p:nvSpPr>
          <p:cNvPr name="TextBox 6" id="6"/>
          <p:cNvSpPr txBox="true"/>
          <p:nvPr/>
        </p:nvSpPr>
        <p:spPr>
          <a:xfrm rot="0">
            <a:off x="617838" y="4097606"/>
            <a:ext cx="5409548" cy="4279166"/>
          </a:xfrm>
          <a:prstGeom prst="rect">
            <a:avLst/>
          </a:prstGeom>
        </p:spPr>
        <p:txBody>
          <a:bodyPr anchor="t" rtlCol="false" tIns="0" lIns="0" bIns="0" rIns="0">
            <a:spAutoFit/>
          </a:bodyPr>
          <a:lstStyle/>
          <a:p>
            <a:pPr algn="l">
              <a:lnSpc>
                <a:spcPts val="3810"/>
              </a:lnSpc>
            </a:pPr>
            <a:r>
              <a:rPr lang="en-US" sz="3000">
                <a:solidFill>
                  <a:srgbClr val="211F1C"/>
                </a:solidFill>
                <a:latin typeface="Nunito Sans Expanded"/>
                <a:ea typeface="Nunito Sans Expanded"/>
                <a:cs typeface="Nunito Sans Expanded"/>
                <a:sym typeface="Nunito Sans Expanded"/>
              </a:rPr>
              <a:t>Ce modèle </a:t>
            </a:r>
            <a:r>
              <a:rPr lang="en-US" sz="3000">
                <a:solidFill>
                  <a:srgbClr val="211F1C"/>
                </a:solidFill>
                <a:latin typeface="Nunito Sans Expanded"/>
                <a:ea typeface="Nunito Sans Expanded"/>
                <a:cs typeface="Nunito Sans Expanded"/>
                <a:sym typeface="Nunito Sans Expanded"/>
              </a:rPr>
              <a:t>génère des images photoréalistes à partir de textes en utilisant un encodeur de texte et des modèles de diffusion avancés pour une haute fidélité aux détails. </a:t>
            </a:r>
          </a:p>
          <a:p>
            <a:pPr algn="ctr">
              <a:lnSpc>
                <a:spcPts val="3810"/>
              </a:lnSpc>
            </a:pP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08745"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36</a:t>
            </a:r>
          </a:p>
        </p:txBody>
      </p:sp>
      <p:sp>
        <p:nvSpPr>
          <p:cNvPr name="TextBox 11" id="11"/>
          <p:cNvSpPr txBox="true"/>
          <p:nvPr/>
        </p:nvSpPr>
        <p:spPr>
          <a:xfrm rot="0">
            <a:off x="1028700" y="888979"/>
            <a:ext cx="9228016"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2.2.3: DIFFUSION MODELS</a:t>
            </a:r>
          </a:p>
        </p:txBody>
      </p:sp>
      <p:sp>
        <p:nvSpPr>
          <p:cNvPr name="TextBox 12" id="12"/>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IMAGEN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5113443" y="3621374"/>
            <a:ext cx="12145768" cy="5986375"/>
          </a:xfrm>
          <a:custGeom>
            <a:avLst/>
            <a:gdLst/>
            <a:ahLst/>
            <a:cxnLst/>
            <a:rect r="r" b="b" t="t" l="l"/>
            <a:pathLst>
              <a:path h="5986375" w="12145768">
                <a:moveTo>
                  <a:pt x="0" y="0"/>
                </a:moveTo>
                <a:lnTo>
                  <a:pt x="12145768" y="0"/>
                </a:lnTo>
                <a:lnTo>
                  <a:pt x="12145768" y="5986375"/>
                </a:lnTo>
                <a:lnTo>
                  <a:pt x="0" y="5986375"/>
                </a:lnTo>
                <a:lnTo>
                  <a:pt x="0" y="0"/>
                </a:lnTo>
                <a:close/>
              </a:path>
            </a:pathLst>
          </a:custGeom>
          <a:blipFill>
            <a:blip r:embed="rId4"/>
            <a:stretch>
              <a:fillRect l="0" t="0" r="0" b="0"/>
            </a:stretch>
          </a:blipFill>
        </p:spPr>
      </p:sp>
      <p:sp>
        <p:nvSpPr>
          <p:cNvPr name="TextBox 6" id="6"/>
          <p:cNvSpPr txBox="true"/>
          <p:nvPr/>
        </p:nvSpPr>
        <p:spPr>
          <a:xfrm rot="0">
            <a:off x="783202" y="4732213"/>
            <a:ext cx="3760479" cy="3707547"/>
          </a:xfrm>
          <a:prstGeom prst="rect">
            <a:avLst/>
          </a:prstGeom>
        </p:spPr>
        <p:txBody>
          <a:bodyPr anchor="t" rtlCol="false" tIns="0" lIns="0" bIns="0" rIns="0">
            <a:spAutoFit/>
          </a:bodyPr>
          <a:lstStyle/>
          <a:p>
            <a:pPr algn="l">
              <a:lnSpc>
                <a:spcPts val="4259"/>
              </a:lnSpc>
            </a:pPr>
            <a:r>
              <a:rPr lang="en-US" sz="3000">
                <a:solidFill>
                  <a:srgbClr val="211F1C"/>
                </a:solidFill>
                <a:latin typeface="Nunito Sans Expanded"/>
                <a:ea typeface="Nunito Sans Expanded"/>
                <a:cs typeface="Nunito Sans Expanded"/>
                <a:sym typeface="Nunito Sans Expanded"/>
              </a:rPr>
              <a:t>Un modèle qui génère des images réalistes à partir de textes, avec une forte fidélité aux descriptions.</a:t>
            </a: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10531" y="96791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37</a:t>
            </a:r>
          </a:p>
        </p:txBody>
      </p:sp>
      <p:sp>
        <p:nvSpPr>
          <p:cNvPr name="TextBox 11" id="11"/>
          <p:cNvSpPr txBox="true"/>
          <p:nvPr/>
        </p:nvSpPr>
        <p:spPr>
          <a:xfrm rot="0">
            <a:off x="1028700" y="888979"/>
            <a:ext cx="9228016"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2.2.3: DIFFUSION MODELS</a:t>
            </a:r>
          </a:p>
        </p:txBody>
      </p:sp>
      <p:sp>
        <p:nvSpPr>
          <p:cNvPr name="TextBox 12" id="12"/>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DALL-E 2</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Freeform 8" id="8"/>
          <p:cNvSpPr/>
          <p:nvPr/>
        </p:nvSpPr>
        <p:spPr>
          <a:xfrm flipH="false" flipV="false" rot="0">
            <a:off x="2321051" y="3803140"/>
            <a:ext cx="13645898" cy="4465930"/>
          </a:xfrm>
          <a:custGeom>
            <a:avLst/>
            <a:gdLst/>
            <a:ahLst/>
            <a:cxnLst/>
            <a:rect r="r" b="b" t="t" l="l"/>
            <a:pathLst>
              <a:path h="4465930" w="13645898">
                <a:moveTo>
                  <a:pt x="0" y="0"/>
                </a:moveTo>
                <a:lnTo>
                  <a:pt x="13645898" y="0"/>
                </a:lnTo>
                <a:lnTo>
                  <a:pt x="13645898" y="4465930"/>
                </a:lnTo>
                <a:lnTo>
                  <a:pt x="0" y="4465930"/>
                </a:lnTo>
                <a:lnTo>
                  <a:pt x="0" y="0"/>
                </a:lnTo>
                <a:close/>
              </a:path>
            </a:pathLst>
          </a:custGeom>
          <a:blipFill>
            <a:blip r:embed="rId4"/>
            <a:stretch>
              <a:fillRect l="0" t="0" r="0" b="0"/>
            </a:stretch>
          </a:blipFill>
        </p:spPr>
      </p:sp>
      <p:sp>
        <p:nvSpPr>
          <p:cNvPr name="TextBox 9" id="9"/>
          <p:cNvSpPr txBox="true"/>
          <p:nvPr/>
        </p:nvSpPr>
        <p:spPr>
          <a:xfrm rot="0">
            <a:off x="17110531" y="96791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38</a:t>
            </a:r>
          </a:p>
        </p:txBody>
      </p:sp>
      <p:sp>
        <p:nvSpPr>
          <p:cNvPr name="TextBox 10" id="10"/>
          <p:cNvSpPr txBox="true"/>
          <p:nvPr/>
        </p:nvSpPr>
        <p:spPr>
          <a:xfrm rot="0">
            <a:off x="1028700" y="888979"/>
            <a:ext cx="9228016"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2.2.3: DIFFUSION MODELS</a:t>
            </a:r>
          </a:p>
        </p:txBody>
      </p:sp>
      <p:sp>
        <p:nvSpPr>
          <p:cNvPr name="TextBox 11" id="11"/>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AVANTAGES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Freeform 8" id="8"/>
          <p:cNvSpPr/>
          <p:nvPr/>
        </p:nvSpPr>
        <p:spPr>
          <a:xfrm flipH="false" flipV="false" rot="0">
            <a:off x="2528202" y="3771967"/>
            <a:ext cx="13705417" cy="4913263"/>
          </a:xfrm>
          <a:custGeom>
            <a:avLst/>
            <a:gdLst/>
            <a:ahLst/>
            <a:cxnLst/>
            <a:rect r="r" b="b" t="t" l="l"/>
            <a:pathLst>
              <a:path h="4913263" w="13705417">
                <a:moveTo>
                  <a:pt x="0" y="0"/>
                </a:moveTo>
                <a:lnTo>
                  <a:pt x="13705417" y="0"/>
                </a:lnTo>
                <a:lnTo>
                  <a:pt x="13705417" y="4913263"/>
                </a:lnTo>
                <a:lnTo>
                  <a:pt x="0" y="4913263"/>
                </a:lnTo>
                <a:lnTo>
                  <a:pt x="0" y="0"/>
                </a:lnTo>
                <a:close/>
              </a:path>
            </a:pathLst>
          </a:custGeom>
          <a:blipFill>
            <a:blip r:embed="rId4"/>
            <a:stretch>
              <a:fillRect l="0" t="0" r="0" b="0"/>
            </a:stretch>
          </a:blipFill>
        </p:spPr>
      </p:sp>
      <p:sp>
        <p:nvSpPr>
          <p:cNvPr name="TextBox 9" id="9"/>
          <p:cNvSpPr txBox="true"/>
          <p:nvPr/>
        </p:nvSpPr>
        <p:spPr>
          <a:xfrm rot="0">
            <a:off x="17110531" y="96791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39</a:t>
            </a:r>
          </a:p>
        </p:txBody>
      </p:sp>
      <p:sp>
        <p:nvSpPr>
          <p:cNvPr name="TextBox 10" id="10"/>
          <p:cNvSpPr txBox="true"/>
          <p:nvPr/>
        </p:nvSpPr>
        <p:spPr>
          <a:xfrm rot="0">
            <a:off x="1028700" y="888979"/>
            <a:ext cx="9228016"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2.2.3: DIFFUSION MODELS</a:t>
            </a:r>
          </a:p>
        </p:txBody>
      </p:sp>
      <p:sp>
        <p:nvSpPr>
          <p:cNvPr name="TextBox 11" id="11"/>
          <p:cNvSpPr txBox="true"/>
          <p:nvPr/>
        </p:nvSpPr>
        <p:spPr>
          <a:xfrm rot="0">
            <a:off x="2895774" y="2003832"/>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LIMITES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81852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809625" y="2983397"/>
            <a:ext cx="4993936" cy="5588637"/>
            <a:chOff x="0" y="0"/>
            <a:chExt cx="1315275" cy="1471905"/>
          </a:xfrm>
        </p:grpSpPr>
        <p:sp>
          <p:nvSpPr>
            <p:cNvPr name="Freeform 6" id="6"/>
            <p:cNvSpPr/>
            <p:nvPr/>
          </p:nvSpPr>
          <p:spPr>
            <a:xfrm flipH="false" flipV="false" rot="0">
              <a:off x="0" y="0"/>
              <a:ext cx="1315275" cy="1471905"/>
            </a:xfrm>
            <a:custGeom>
              <a:avLst/>
              <a:gdLst/>
              <a:ahLst/>
              <a:cxnLst/>
              <a:rect r="r" b="b" t="t" l="l"/>
              <a:pathLst>
                <a:path h="1471905" w="1315275">
                  <a:moveTo>
                    <a:pt x="55810" y="0"/>
                  </a:moveTo>
                  <a:lnTo>
                    <a:pt x="1259466" y="0"/>
                  </a:lnTo>
                  <a:cubicBezTo>
                    <a:pt x="1274268" y="0"/>
                    <a:pt x="1288463" y="5880"/>
                    <a:pt x="1298929" y="16346"/>
                  </a:cubicBezTo>
                  <a:cubicBezTo>
                    <a:pt x="1309396" y="26813"/>
                    <a:pt x="1315275" y="41008"/>
                    <a:pt x="1315275" y="55810"/>
                  </a:cubicBezTo>
                  <a:lnTo>
                    <a:pt x="1315275" y="1416095"/>
                  </a:lnTo>
                  <a:cubicBezTo>
                    <a:pt x="1315275" y="1430897"/>
                    <a:pt x="1309396" y="1445092"/>
                    <a:pt x="1298929" y="1455558"/>
                  </a:cubicBezTo>
                  <a:cubicBezTo>
                    <a:pt x="1288463" y="1466025"/>
                    <a:pt x="1274268" y="1471905"/>
                    <a:pt x="1259466" y="1471905"/>
                  </a:cubicBezTo>
                  <a:lnTo>
                    <a:pt x="55810" y="1471905"/>
                  </a:lnTo>
                  <a:cubicBezTo>
                    <a:pt x="41008" y="1471905"/>
                    <a:pt x="26813" y="1466025"/>
                    <a:pt x="16346" y="1455558"/>
                  </a:cubicBezTo>
                  <a:cubicBezTo>
                    <a:pt x="5880" y="1445092"/>
                    <a:pt x="0" y="1430897"/>
                    <a:pt x="0" y="1416095"/>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name="TextBox 7" id="7"/>
            <p:cNvSpPr txBox="true"/>
            <p:nvPr/>
          </p:nvSpPr>
          <p:spPr>
            <a:xfrm>
              <a:off x="0" y="-38100"/>
              <a:ext cx="1315275" cy="1510005"/>
            </a:xfrm>
            <a:prstGeom prst="rect">
              <a:avLst/>
            </a:prstGeom>
          </p:spPr>
          <p:txBody>
            <a:bodyPr anchor="ctr" rtlCol="false" tIns="50800" lIns="50800" bIns="50800" rIns="50800"/>
            <a:lstStyle/>
            <a:p>
              <a:pPr algn="ctr">
                <a:lnSpc>
                  <a:spcPts val="2116"/>
                </a:lnSpc>
              </a:pPr>
            </a:p>
          </p:txBody>
        </p:sp>
      </p:grpSp>
      <p:grpSp>
        <p:nvGrpSpPr>
          <p:cNvPr name="Group 8" id="8"/>
          <p:cNvGrpSpPr/>
          <p:nvPr/>
        </p:nvGrpSpPr>
        <p:grpSpPr>
          <a:xfrm rot="0">
            <a:off x="6647032" y="3013695"/>
            <a:ext cx="4993936" cy="5572779"/>
            <a:chOff x="0" y="0"/>
            <a:chExt cx="1315275" cy="1467728"/>
          </a:xfrm>
        </p:grpSpPr>
        <p:sp>
          <p:nvSpPr>
            <p:cNvPr name="Freeform 9" id="9"/>
            <p:cNvSpPr/>
            <p:nvPr/>
          </p:nvSpPr>
          <p:spPr>
            <a:xfrm flipH="false" flipV="false" rot="0">
              <a:off x="0" y="0"/>
              <a:ext cx="1315275" cy="1467728"/>
            </a:xfrm>
            <a:custGeom>
              <a:avLst/>
              <a:gdLst/>
              <a:ahLst/>
              <a:cxnLst/>
              <a:rect r="r" b="b" t="t" l="l"/>
              <a:pathLst>
                <a:path h="1467728" w="1315275">
                  <a:moveTo>
                    <a:pt x="55810" y="0"/>
                  </a:moveTo>
                  <a:lnTo>
                    <a:pt x="1259466" y="0"/>
                  </a:lnTo>
                  <a:cubicBezTo>
                    <a:pt x="1274268" y="0"/>
                    <a:pt x="1288463" y="5880"/>
                    <a:pt x="1298929" y="16346"/>
                  </a:cubicBezTo>
                  <a:cubicBezTo>
                    <a:pt x="1309396" y="26813"/>
                    <a:pt x="1315275" y="41008"/>
                    <a:pt x="1315275" y="55810"/>
                  </a:cubicBezTo>
                  <a:lnTo>
                    <a:pt x="1315275" y="1411918"/>
                  </a:lnTo>
                  <a:cubicBezTo>
                    <a:pt x="1315275" y="1426720"/>
                    <a:pt x="1309396" y="1440915"/>
                    <a:pt x="1298929" y="1451382"/>
                  </a:cubicBezTo>
                  <a:cubicBezTo>
                    <a:pt x="1288463" y="1461848"/>
                    <a:pt x="1274268" y="1467728"/>
                    <a:pt x="1259466" y="1467728"/>
                  </a:cubicBezTo>
                  <a:lnTo>
                    <a:pt x="55810" y="1467728"/>
                  </a:lnTo>
                  <a:cubicBezTo>
                    <a:pt x="41008" y="1467728"/>
                    <a:pt x="26813" y="1461848"/>
                    <a:pt x="16346" y="1451382"/>
                  </a:cubicBezTo>
                  <a:cubicBezTo>
                    <a:pt x="5880" y="1440915"/>
                    <a:pt x="0" y="1426720"/>
                    <a:pt x="0" y="1411918"/>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name="TextBox 10" id="10"/>
            <p:cNvSpPr txBox="true"/>
            <p:nvPr/>
          </p:nvSpPr>
          <p:spPr>
            <a:xfrm>
              <a:off x="0" y="-38100"/>
              <a:ext cx="1315275" cy="1505828"/>
            </a:xfrm>
            <a:prstGeom prst="rect">
              <a:avLst/>
            </a:prstGeom>
          </p:spPr>
          <p:txBody>
            <a:bodyPr anchor="ctr" rtlCol="false" tIns="50800" lIns="50800" bIns="50800" rIns="50800"/>
            <a:lstStyle/>
            <a:p>
              <a:pPr algn="ctr">
                <a:lnSpc>
                  <a:spcPts val="2116"/>
                </a:lnSpc>
              </a:pPr>
            </a:p>
          </p:txBody>
        </p:sp>
      </p:grpSp>
      <p:grpSp>
        <p:nvGrpSpPr>
          <p:cNvPr name="Group 11" id="11"/>
          <p:cNvGrpSpPr/>
          <p:nvPr/>
        </p:nvGrpSpPr>
        <p:grpSpPr>
          <a:xfrm rot="0">
            <a:off x="12484439" y="3005766"/>
            <a:ext cx="4993936" cy="5588637"/>
            <a:chOff x="0" y="0"/>
            <a:chExt cx="1315275" cy="1471905"/>
          </a:xfrm>
        </p:grpSpPr>
        <p:sp>
          <p:nvSpPr>
            <p:cNvPr name="Freeform 12" id="12"/>
            <p:cNvSpPr/>
            <p:nvPr/>
          </p:nvSpPr>
          <p:spPr>
            <a:xfrm flipH="false" flipV="false" rot="0">
              <a:off x="0" y="0"/>
              <a:ext cx="1315275" cy="1471905"/>
            </a:xfrm>
            <a:custGeom>
              <a:avLst/>
              <a:gdLst/>
              <a:ahLst/>
              <a:cxnLst/>
              <a:rect r="r" b="b" t="t" l="l"/>
              <a:pathLst>
                <a:path h="1471905" w="1315275">
                  <a:moveTo>
                    <a:pt x="55810" y="0"/>
                  </a:moveTo>
                  <a:lnTo>
                    <a:pt x="1259466" y="0"/>
                  </a:lnTo>
                  <a:cubicBezTo>
                    <a:pt x="1274268" y="0"/>
                    <a:pt x="1288463" y="5880"/>
                    <a:pt x="1298929" y="16346"/>
                  </a:cubicBezTo>
                  <a:cubicBezTo>
                    <a:pt x="1309396" y="26813"/>
                    <a:pt x="1315275" y="41008"/>
                    <a:pt x="1315275" y="55810"/>
                  </a:cubicBezTo>
                  <a:lnTo>
                    <a:pt x="1315275" y="1416095"/>
                  </a:lnTo>
                  <a:cubicBezTo>
                    <a:pt x="1315275" y="1430897"/>
                    <a:pt x="1309396" y="1445092"/>
                    <a:pt x="1298929" y="1455558"/>
                  </a:cubicBezTo>
                  <a:cubicBezTo>
                    <a:pt x="1288463" y="1466025"/>
                    <a:pt x="1274268" y="1471905"/>
                    <a:pt x="1259466" y="1471905"/>
                  </a:cubicBezTo>
                  <a:lnTo>
                    <a:pt x="55810" y="1471905"/>
                  </a:lnTo>
                  <a:cubicBezTo>
                    <a:pt x="41008" y="1471905"/>
                    <a:pt x="26813" y="1466025"/>
                    <a:pt x="16346" y="1455558"/>
                  </a:cubicBezTo>
                  <a:cubicBezTo>
                    <a:pt x="5880" y="1445092"/>
                    <a:pt x="0" y="1430897"/>
                    <a:pt x="0" y="1416095"/>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name="TextBox 13" id="13"/>
            <p:cNvSpPr txBox="true"/>
            <p:nvPr/>
          </p:nvSpPr>
          <p:spPr>
            <a:xfrm>
              <a:off x="0" y="-38100"/>
              <a:ext cx="1315275" cy="1510005"/>
            </a:xfrm>
            <a:prstGeom prst="rect">
              <a:avLst/>
            </a:prstGeom>
          </p:spPr>
          <p:txBody>
            <a:bodyPr anchor="ctr" rtlCol="false" tIns="50800" lIns="50800" bIns="50800" rIns="50800"/>
            <a:lstStyle/>
            <a:p>
              <a:pPr algn="ctr">
                <a:lnSpc>
                  <a:spcPts val="2116"/>
                </a:lnSpc>
              </a:pPr>
            </a:p>
          </p:txBody>
        </p:sp>
      </p:grpSp>
      <p:grpSp>
        <p:nvGrpSpPr>
          <p:cNvPr name="Group 14" id="14"/>
          <p:cNvGrpSpPr/>
          <p:nvPr/>
        </p:nvGrpSpPr>
        <p:grpSpPr>
          <a:xfrm rot="0">
            <a:off x="16726274" y="9726761"/>
            <a:ext cx="1066053" cy="370038"/>
            <a:chOff x="0" y="0"/>
            <a:chExt cx="3070231" cy="1065710"/>
          </a:xfrm>
        </p:grpSpPr>
        <p:sp>
          <p:nvSpPr>
            <p:cNvPr name="Freeform 15" id="15"/>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6" id="16"/>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grpSp>
        <p:nvGrpSpPr>
          <p:cNvPr name="Group 17" id="17"/>
          <p:cNvGrpSpPr/>
          <p:nvPr/>
        </p:nvGrpSpPr>
        <p:grpSpPr>
          <a:xfrm rot="0">
            <a:off x="12469643" y="2983397"/>
            <a:ext cx="5115899" cy="5588637"/>
            <a:chOff x="0" y="0"/>
            <a:chExt cx="812800" cy="887907"/>
          </a:xfrm>
        </p:grpSpPr>
        <p:sp>
          <p:nvSpPr>
            <p:cNvPr name="Freeform 18" id="18"/>
            <p:cNvSpPr/>
            <p:nvPr/>
          </p:nvSpPr>
          <p:spPr>
            <a:xfrm flipH="false" flipV="false" rot="0">
              <a:off x="0" y="0"/>
              <a:ext cx="812800" cy="887907"/>
            </a:xfrm>
            <a:custGeom>
              <a:avLst/>
              <a:gdLst/>
              <a:ahLst/>
              <a:cxnLst/>
              <a:rect r="r" b="b" t="t" l="l"/>
              <a:pathLst>
                <a:path h="887907" w="812800">
                  <a:moveTo>
                    <a:pt x="34806" y="0"/>
                  </a:moveTo>
                  <a:lnTo>
                    <a:pt x="777994" y="0"/>
                  </a:lnTo>
                  <a:cubicBezTo>
                    <a:pt x="797217" y="0"/>
                    <a:pt x="812800" y="15583"/>
                    <a:pt x="812800" y="34806"/>
                  </a:cubicBezTo>
                  <a:lnTo>
                    <a:pt x="812800" y="853101"/>
                  </a:lnTo>
                  <a:cubicBezTo>
                    <a:pt x="812800" y="862333"/>
                    <a:pt x="809133" y="871186"/>
                    <a:pt x="802606" y="877713"/>
                  </a:cubicBezTo>
                  <a:cubicBezTo>
                    <a:pt x="796078" y="884240"/>
                    <a:pt x="787225" y="887907"/>
                    <a:pt x="777994" y="887907"/>
                  </a:cubicBezTo>
                  <a:lnTo>
                    <a:pt x="34806" y="887907"/>
                  </a:lnTo>
                  <a:cubicBezTo>
                    <a:pt x="15583" y="887907"/>
                    <a:pt x="0" y="872324"/>
                    <a:pt x="0" y="853101"/>
                  </a:cubicBezTo>
                  <a:lnTo>
                    <a:pt x="0" y="34806"/>
                  </a:lnTo>
                  <a:cubicBezTo>
                    <a:pt x="0" y="15583"/>
                    <a:pt x="15583" y="0"/>
                    <a:pt x="34806" y="0"/>
                  </a:cubicBezTo>
                  <a:close/>
                </a:path>
              </a:pathLst>
            </a:custGeom>
            <a:blipFill>
              <a:blip r:embed="rId5"/>
              <a:stretch>
                <a:fillRect l="-4620" t="0" r="-4620" b="0"/>
              </a:stretch>
            </a:blipFill>
          </p:spPr>
        </p:sp>
      </p:grpSp>
      <p:grpSp>
        <p:nvGrpSpPr>
          <p:cNvPr name="Group 19" id="19"/>
          <p:cNvGrpSpPr/>
          <p:nvPr/>
        </p:nvGrpSpPr>
        <p:grpSpPr>
          <a:xfrm rot="0">
            <a:off x="6647032" y="3013695"/>
            <a:ext cx="4993936" cy="5542482"/>
            <a:chOff x="0" y="0"/>
            <a:chExt cx="846607" cy="939600"/>
          </a:xfrm>
        </p:grpSpPr>
        <p:sp>
          <p:nvSpPr>
            <p:cNvPr name="Freeform 20" id="20"/>
            <p:cNvSpPr/>
            <p:nvPr/>
          </p:nvSpPr>
          <p:spPr>
            <a:xfrm flipH="false" flipV="false" rot="0">
              <a:off x="0" y="0"/>
              <a:ext cx="846607" cy="939600"/>
            </a:xfrm>
            <a:custGeom>
              <a:avLst/>
              <a:gdLst/>
              <a:ahLst/>
              <a:cxnLst/>
              <a:rect r="r" b="b" t="t" l="l"/>
              <a:pathLst>
                <a:path h="939600" w="846607">
                  <a:moveTo>
                    <a:pt x="35656" y="0"/>
                  </a:moveTo>
                  <a:lnTo>
                    <a:pt x="810951" y="0"/>
                  </a:lnTo>
                  <a:cubicBezTo>
                    <a:pt x="820407" y="0"/>
                    <a:pt x="829477" y="3757"/>
                    <a:pt x="836163" y="10443"/>
                  </a:cubicBezTo>
                  <a:cubicBezTo>
                    <a:pt x="842850" y="17130"/>
                    <a:pt x="846607" y="26199"/>
                    <a:pt x="846607" y="35656"/>
                  </a:cubicBezTo>
                  <a:lnTo>
                    <a:pt x="846607" y="903944"/>
                  </a:lnTo>
                  <a:cubicBezTo>
                    <a:pt x="846607" y="923636"/>
                    <a:pt x="830643" y="939600"/>
                    <a:pt x="810951" y="939600"/>
                  </a:cubicBezTo>
                  <a:lnTo>
                    <a:pt x="35656" y="939600"/>
                  </a:lnTo>
                  <a:cubicBezTo>
                    <a:pt x="15964" y="939600"/>
                    <a:pt x="0" y="923636"/>
                    <a:pt x="0" y="903944"/>
                  </a:cubicBezTo>
                  <a:lnTo>
                    <a:pt x="0" y="35656"/>
                  </a:lnTo>
                  <a:cubicBezTo>
                    <a:pt x="0" y="15964"/>
                    <a:pt x="15964" y="0"/>
                    <a:pt x="35656" y="0"/>
                  </a:cubicBezTo>
                  <a:close/>
                </a:path>
              </a:pathLst>
            </a:custGeom>
            <a:blipFill>
              <a:blip r:embed="rId6"/>
              <a:stretch>
                <a:fillRect l="-40689" t="0" r="-40689" b="0"/>
              </a:stretch>
            </a:blipFill>
          </p:spPr>
        </p:sp>
      </p:grpSp>
      <p:grpSp>
        <p:nvGrpSpPr>
          <p:cNvPr name="Group 21" id="21"/>
          <p:cNvGrpSpPr/>
          <p:nvPr/>
        </p:nvGrpSpPr>
        <p:grpSpPr>
          <a:xfrm rot="0">
            <a:off x="5808620" y="5415105"/>
            <a:ext cx="833354" cy="600751"/>
            <a:chOff x="0" y="0"/>
            <a:chExt cx="665748" cy="479926"/>
          </a:xfrm>
        </p:grpSpPr>
        <p:sp>
          <p:nvSpPr>
            <p:cNvPr name="Freeform 22" id="22"/>
            <p:cNvSpPr/>
            <p:nvPr/>
          </p:nvSpPr>
          <p:spPr>
            <a:xfrm flipH="false" flipV="false" rot="0">
              <a:off x="0" y="0"/>
              <a:ext cx="665748" cy="479926"/>
            </a:xfrm>
            <a:custGeom>
              <a:avLst/>
              <a:gdLst/>
              <a:ahLst/>
              <a:cxnLst/>
              <a:rect r="r" b="b" t="t" l="l"/>
              <a:pathLst>
                <a:path h="479926" w="665748">
                  <a:moveTo>
                    <a:pt x="665748" y="239963"/>
                  </a:moveTo>
                  <a:lnTo>
                    <a:pt x="259348" y="0"/>
                  </a:lnTo>
                  <a:lnTo>
                    <a:pt x="259348" y="203200"/>
                  </a:lnTo>
                  <a:lnTo>
                    <a:pt x="0" y="203200"/>
                  </a:lnTo>
                  <a:lnTo>
                    <a:pt x="0" y="276726"/>
                  </a:lnTo>
                  <a:lnTo>
                    <a:pt x="259348" y="276726"/>
                  </a:lnTo>
                  <a:lnTo>
                    <a:pt x="259348" y="479926"/>
                  </a:lnTo>
                  <a:lnTo>
                    <a:pt x="665748" y="239963"/>
                  </a:lnTo>
                  <a:close/>
                </a:path>
              </a:pathLst>
            </a:custGeom>
            <a:solidFill>
              <a:srgbClr val="606060"/>
            </a:solidFill>
          </p:spPr>
        </p:sp>
        <p:sp>
          <p:nvSpPr>
            <p:cNvPr name="TextBox 23" id="23"/>
            <p:cNvSpPr txBox="true"/>
            <p:nvPr/>
          </p:nvSpPr>
          <p:spPr>
            <a:xfrm>
              <a:off x="0" y="165100"/>
              <a:ext cx="564148" cy="111626"/>
            </a:xfrm>
            <a:prstGeom prst="rect">
              <a:avLst/>
            </a:prstGeom>
          </p:spPr>
          <p:txBody>
            <a:bodyPr anchor="ctr" rtlCol="false" tIns="50800" lIns="50800" bIns="50800" rIns="50800"/>
            <a:lstStyle/>
            <a:p>
              <a:pPr algn="ctr">
                <a:lnSpc>
                  <a:spcPts val="2116"/>
                </a:lnSpc>
              </a:pPr>
            </a:p>
          </p:txBody>
        </p:sp>
      </p:grpSp>
      <p:sp>
        <p:nvSpPr>
          <p:cNvPr name="TextBox 24" id="24"/>
          <p:cNvSpPr txBox="true"/>
          <p:nvPr/>
        </p:nvSpPr>
        <p:spPr>
          <a:xfrm rot="0">
            <a:off x="1767312" y="9099550"/>
            <a:ext cx="2779714" cy="327025"/>
          </a:xfrm>
          <a:prstGeom prst="rect">
            <a:avLst/>
          </a:prstGeom>
        </p:spPr>
        <p:txBody>
          <a:bodyPr anchor="t" rtlCol="false" tIns="0" lIns="0" bIns="0" rIns="0">
            <a:spAutoFit/>
          </a:bodyPr>
          <a:lstStyle/>
          <a:p>
            <a:pPr algn="ctr">
              <a:lnSpc>
                <a:spcPts val="2525"/>
              </a:lnSpc>
            </a:pPr>
            <a:r>
              <a:rPr lang="en-US" sz="2500" spc="250">
                <a:solidFill>
                  <a:srgbClr val="211F1C"/>
                </a:solidFill>
                <a:latin typeface="Anton"/>
                <a:ea typeface="Anton"/>
                <a:cs typeface="Anton"/>
                <a:sym typeface="Anton"/>
              </a:rPr>
              <a:t>TEXTE</a:t>
            </a:r>
          </a:p>
        </p:txBody>
      </p:sp>
      <p:sp>
        <p:nvSpPr>
          <p:cNvPr name="TextBox 25" id="25"/>
          <p:cNvSpPr txBox="true"/>
          <p:nvPr/>
        </p:nvSpPr>
        <p:spPr>
          <a:xfrm rot="0">
            <a:off x="1180418" y="3174649"/>
            <a:ext cx="4256939" cy="4843043"/>
          </a:xfrm>
          <a:prstGeom prst="rect">
            <a:avLst/>
          </a:prstGeom>
        </p:spPr>
        <p:txBody>
          <a:bodyPr anchor="t" rtlCol="false" tIns="0" lIns="0" bIns="0" rIns="0">
            <a:spAutoFit/>
          </a:bodyPr>
          <a:lstStyle/>
          <a:p>
            <a:pPr algn="ctr" marL="0" indent="0" lvl="0">
              <a:lnSpc>
                <a:spcPts val="2263"/>
              </a:lnSpc>
              <a:spcBef>
                <a:spcPct val="0"/>
              </a:spcBef>
            </a:pPr>
            <a:r>
              <a:rPr lang="en-US" sz="1539">
                <a:solidFill>
                  <a:srgbClr val="211F1C"/>
                </a:solidFill>
                <a:latin typeface="Nunito Sans Expanded"/>
                <a:ea typeface="Nunito Sans Expanded"/>
                <a:cs typeface="Nunito Sans Expanded"/>
                <a:sym typeface="Nunito Sans Expanded"/>
              </a:rPr>
              <a:t>"Un chat charmant et élégant assis gracieusement près d'une fenêtre. Le chat a un pelage doux avec un mélange de gris et de blanc, et de grands yeux verts expressifs qui reflètent la curiosité et l'intelligence. La lumière du soleil passe à travers la fenêtre, jetant une lueur chaude sur son pelage et mettant en valeur sa texture soyeuse. Autour du chat, des éléments confortables : une couverture douce à proximité, quelques plantes vertes sur le rebord de la fenêtre, et un intérieur vintage en arrière-plan. Le chat regarde dehors avec une expression sereine et pensive."</a:t>
            </a:r>
          </a:p>
        </p:txBody>
      </p:sp>
      <p:sp>
        <p:nvSpPr>
          <p:cNvPr name="TextBox 26" id="26"/>
          <p:cNvSpPr txBox="true"/>
          <p:nvPr/>
        </p:nvSpPr>
        <p:spPr>
          <a:xfrm rot="0">
            <a:off x="7754143" y="9181530"/>
            <a:ext cx="2779714" cy="327025"/>
          </a:xfrm>
          <a:prstGeom prst="rect">
            <a:avLst/>
          </a:prstGeom>
        </p:spPr>
        <p:txBody>
          <a:bodyPr anchor="t" rtlCol="false" tIns="0" lIns="0" bIns="0" rIns="0">
            <a:spAutoFit/>
          </a:bodyPr>
          <a:lstStyle/>
          <a:p>
            <a:pPr algn="ctr">
              <a:lnSpc>
                <a:spcPts val="2525"/>
              </a:lnSpc>
            </a:pPr>
            <a:r>
              <a:rPr lang="en-US" sz="2500" spc="250">
                <a:solidFill>
                  <a:srgbClr val="211F1C"/>
                </a:solidFill>
                <a:latin typeface="Anton"/>
                <a:ea typeface="Anton"/>
                <a:cs typeface="Anton"/>
                <a:sym typeface="Anton"/>
              </a:rPr>
              <a:t>MODÈLE</a:t>
            </a:r>
          </a:p>
        </p:txBody>
      </p:sp>
      <p:sp>
        <p:nvSpPr>
          <p:cNvPr name="TextBox 27" id="27"/>
          <p:cNvSpPr txBox="true"/>
          <p:nvPr/>
        </p:nvSpPr>
        <p:spPr>
          <a:xfrm rot="0">
            <a:off x="13591550" y="9267825"/>
            <a:ext cx="2779714" cy="327025"/>
          </a:xfrm>
          <a:prstGeom prst="rect">
            <a:avLst/>
          </a:prstGeom>
        </p:spPr>
        <p:txBody>
          <a:bodyPr anchor="t" rtlCol="false" tIns="0" lIns="0" bIns="0" rIns="0">
            <a:spAutoFit/>
          </a:bodyPr>
          <a:lstStyle/>
          <a:p>
            <a:pPr algn="ctr">
              <a:lnSpc>
                <a:spcPts val="2525"/>
              </a:lnSpc>
            </a:pPr>
            <a:r>
              <a:rPr lang="en-US" sz="2500" spc="250">
                <a:solidFill>
                  <a:srgbClr val="211F1C"/>
                </a:solidFill>
                <a:latin typeface="Anton"/>
                <a:ea typeface="Anton"/>
                <a:cs typeface="Anton"/>
                <a:sym typeface="Anton"/>
              </a:rPr>
              <a:t>IMAGE GÉNÉRÉ</a:t>
            </a:r>
          </a:p>
        </p:txBody>
      </p:sp>
      <p:sp>
        <p:nvSpPr>
          <p:cNvPr name="TextBox 28" id="28"/>
          <p:cNvSpPr txBox="true"/>
          <p:nvPr/>
        </p:nvSpPr>
        <p:spPr>
          <a:xfrm rot="0">
            <a:off x="2144165" y="872826"/>
            <a:ext cx="13999670" cy="604466"/>
          </a:xfrm>
          <a:prstGeom prst="rect">
            <a:avLst/>
          </a:prstGeom>
        </p:spPr>
        <p:txBody>
          <a:bodyPr anchor="t" rtlCol="false" tIns="0" lIns="0" bIns="0" rIns="0">
            <a:spAutoFit/>
          </a:bodyPr>
          <a:lstStyle/>
          <a:p>
            <a:pPr algn="ctr" marL="0" indent="0" lvl="0">
              <a:lnSpc>
                <a:spcPts val="4569"/>
              </a:lnSpc>
              <a:spcBef>
                <a:spcPct val="0"/>
              </a:spcBef>
            </a:pPr>
            <a:r>
              <a:rPr lang="en-US" sz="4524" spc="452" strike="noStrike" u="none">
                <a:solidFill>
                  <a:srgbClr val="211F1C"/>
                </a:solidFill>
                <a:latin typeface="Anton"/>
                <a:ea typeface="Anton"/>
                <a:cs typeface="Anton"/>
                <a:sym typeface="Anton"/>
              </a:rPr>
              <a:t>Introduction</a:t>
            </a:r>
          </a:p>
        </p:txBody>
      </p:sp>
      <p:grpSp>
        <p:nvGrpSpPr>
          <p:cNvPr name="Group 29" id="29"/>
          <p:cNvGrpSpPr/>
          <p:nvPr/>
        </p:nvGrpSpPr>
        <p:grpSpPr>
          <a:xfrm rot="0">
            <a:off x="11650493" y="5457720"/>
            <a:ext cx="833354" cy="600751"/>
            <a:chOff x="0" y="0"/>
            <a:chExt cx="665748" cy="479926"/>
          </a:xfrm>
        </p:grpSpPr>
        <p:sp>
          <p:nvSpPr>
            <p:cNvPr name="Freeform 30" id="30"/>
            <p:cNvSpPr/>
            <p:nvPr/>
          </p:nvSpPr>
          <p:spPr>
            <a:xfrm flipH="false" flipV="false" rot="0">
              <a:off x="0" y="0"/>
              <a:ext cx="665748" cy="479926"/>
            </a:xfrm>
            <a:custGeom>
              <a:avLst/>
              <a:gdLst/>
              <a:ahLst/>
              <a:cxnLst/>
              <a:rect r="r" b="b" t="t" l="l"/>
              <a:pathLst>
                <a:path h="479926" w="665748">
                  <a:moveTo>
                    <a:pt x="665748" y="239963"/>
                  </a:moveTo>
                  <a:lnTo>
                    <a:pt x="259348" y="0"/>
                  </a:lnTo>
                  <a:lnTo>
                    <a:pt x="259348" y="203200"/>
                  </a:lnTo>
                  <a:lnTo>
                    <a:pt x="0" y="203200"/>
                  </a:lnTo>
                  <a:lnTo>
                    <a:pt x="0" y="276726"/>
                  </a:lnTo>
                  <a:lnTo>
                    <a:pt x="259348" y="276726"/>
                  </a:lnTo>
                  <a:lnTo>
                    <a:pt x="259348" y="479926"/>
                  </a:lnTo>
                  <a:lnTo>
                    <a:pt x="665748" y="239963"/>
                  </a:lnTo>
                  <a:close/>
                </a:path>
              </a:pathLst>
            </a:custGeom>
            <a:solidFill>
              <a:srgbClr val="606060"/>
            </a:solidFill>
          </p:spPr>
        </p:sp>
        <p:sp>
          <p:nvSpPr>
            <p:cNvPr name="TextBox 31" id="31"/>
            <p:cNvSpPr txBox="true"/>
            <p:nvPr/>
          </p:nvSpPr>
          <p:spPr>
            <a:xfrm>
              <a:off x="0" y="165100"/>
              <a:ext cx="564148" cy="111626"/>
            </a:xfrm>
            <a:prstGeom prst="rect">
              <a:avLst/>
            </a:prstGeom>
          </p:spPr>
          <p:txBody>
            <a:bodyPr anchor="ctr" rtlCol="false" tIns="50800" lIns="50800" bIns="50800" rIns="50800"/>
            <a:lstStyle/>
            <a:p>
              <a:pPr algn="ctr">
                <a:lnSpc>
                  <a:spcPts val="2116"/>
                </a:lnSpc>
              </a:pPr>
            </a:p>
          </p:txBody>
        </p:sp>
      </p:grpSp>
      <p:sp>
        <p:nvSpPr>
          <p:cNvPr name="TextBox 32" id="32"/>
          <p:cNvSpPr txBox="true"/>
          <p:nvPr/>
        </p:nvSpPr>
        <p:spPr>
          <a:xfrm rot="0">
            <a:off x="17182415" y="96791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46974" y="-248806"/>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287527" y="1498411"/>
          <a:ext cx="17712946" cy="7953375"/>
        </p:xfrm>
        <a:graphic>
          <a:graphicData uri="http://schemas.openxmlformats.org/drawingml/2006/table">
            <a:tbl>
              <a:tblPr/>
              <a:tblGrid>
                <a:gridCol w="4119723"/>
                <a:gridCol w="4031505"/>
                <a:gridCol w="4876823"/>
                <a:gridCol w="4684896"/>
              </a:tblGrid>
              <a:tr h="803951">
                <a:tc>
                  <a:txBody>
                    <a:bodyPr anchor="t" rtlCol="false"/>
                    <a:lstStyle/>
                    <a:p>
                      <a:pPr algn="ctr">
                        <a:lnSpc>
                          <a:spcPts val="2520"/>
                        </a:lnSpc>
                        <a:defRPr/>
                      </a:pPr>
                      <a:r>
                        <a:rPr lang="en-US" sz="1800" b="true">
                          <a:solidFill>
                            <a:srgbClr val="000000"/>
                          </a:solidFill>
                          <a:latin typeface="Nunito Sans Expanded Bold"/>
                          <a:ea typeface="Nunito Sans Expanded Bold"/>
                          <a:cs typeface="Nunito Sans Expanded Bold"/>
                          <a:sym typeface="Nunito Sans Expanded Bold"/>
                        </a:rPr>
                        <a:t>Caractéristiques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Nunito Sans Expanded Bold"/>
                          <a:ea typeface="Nunito Sans Expanded Bold"/>
                          <a:cs typeface="Nunito Sans Expanded Bold"/>
                          <a:sym typeface="Nunito Sans Expanded Bold"/>
                        </a:rPr>
                        <a:t>GANs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Nunito Sans Expanded Bold"/>
                          <a:ea typeface="Nunito Sans Expanded Bold"/>
                          <a:cs typeface="Nunito Sans Expanded Bold"/>
                          <a:sym typeface="Nunito Sans Expanded Bold"/>
                        </a:rPr>
                        <a:t>VAEs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Nunito Sans Expanded Bold"/>
                          <a:ea typeface="Nunito Sans Expanded Bold"/>
                          <a:cs typeface="Nunito Sans Expanded Bold"/>
                          <a:sym typeface="Nunito Sans Expanded Bold"/>
                        </a:rPr>
                        <a:t>Diffusion Models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4510">
                <a:tc>
                  <a:txBody>
                    <a:bodyPr anchor="t" rtlCol="false"/>
                    <a:lstStyle/>
                    <a:p>
                      <a:pPr algn="ctr">
                        <a:lnSpc>
                          <a:spcPts val="2520"/>
                        </a:lnSpc>
                        <a:defRPr/>
                      </a:pPr>
                      <a:r>
                        <a:rPr lang="en-US" sz="1800">
                          <a:solidFill>
                            <a:srgbClr val="000000"/>
                          </a:solidFill>
                          <a:latin typeface="Nunito Sans Expanded"/>
                          <a:ea typeface="Nunito Sans Expanded"/>
                          <a:cs typeface="Nunito Sans Expanded"/>
                          <a:sym typeface="Nunito Sans Expanded"/>
                        </a:rPr>
                        <a:t>Principe de fonctionnement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rimo"/>
                          <a:ea typeface="Arimo"/>
                          <a:cs typeface="Arimo"/>
                          <a:sym typeface="Arimo"/>
                        </a:rPr>
                        <a:t>Un jeu compétitif entre un générateur et un discriminateur.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rimo"/>
                          <a:ea typeface="Arimo"/>
                          <a:cs typeface="Arimo"/>
                          <a:sym typeface="Arimo"/>
                        </a:rPr>
                        <a:t>Modélisation probabiliste basée sur l'apprentissage des distributions latentes.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Apprend à inverser un processus de diffusion progressif (ajout de bruit).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9789">
                <a:tc>
                  <a:txBody>
                    <a:bodyPr anchor="t" rtlCol="false"/>
                    <a:lstStyle/>
                    <a:p>
                      <a:pPr algn="ctr">
                        <a:lnSpc>
                          <a:spcPts val="2520"/>
                        </a:lnSpc>
                        <a:defRPr/>
                      </a:pPr>
                      <a:r>
                        <a:rPr lang="en-US" sz="1800">
                          <a:solidFill>
                            <a:srgbClr val="000000"/>
                          </a:solidFill>
                          <a:latin typeface="Nunito Sans Expanded"/>
                          <a:ea typeface="Nunito Sans Expanded"/>
                          <a:cs typeface="Nunito Sans Expanded"/>
                          <a:sym typeface="Nunito Sans Expanded"/>
                        </a:rPr>
                        <a:t>Qualité des images générées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Très haute qualité visuelle, mais peut manquer de diversité.</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Images moins réalistes, parfois floues ou lisses.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Images très détaillées et cohérentes, proche de l'état de l'art.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35627">
                <a:tc>
                  <a:txBody>
                    <a:bodyPr anchor="t" rtlCol="false"/>
                    <a:lstStyle/>
                    <a:p>
                      <a:pPr algn="ctr">
                        <a:lnSpc>
                          <a:spcPts val="2520"/>
                        </a:lnSpc>
                        <a:defRPr/>
                      </a:pPr>
                      <a:r>
                        <a:rPr lang="en-US" sz="1800">
                          <a:solidFill>
                            <a:srgbClr val="000000"/>
                          </a:solidFill>
                          <a:latin typeface="Nunito Sans Expanded"/>
                          <a:ea typeface="Nunito Sans Expanded"/>
                          <a:cs typeface="Nunito Sans Expanded"/>
                          <a:sym typeface="Nunito Sans Expanded"/>
                        </a:rPr>
                        <a:t>Robustesse face à des descriptions textuelles complexes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Performant si bien entraîné, mais peut échouer avec des concepts complexes ou rares.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Limité dans la gestion des descriptions textuelles complexes.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Excellente interprétation des détails textuels grâce à des architectures avancées comme CLIP.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2494">
                <a:tc>
                  <a:txBody>
                    <a:bodyPr anchor="t" rtlCol="false"/>
                    <a:lstStyle/>
                    <a:p>
                      <a:pPr algn="ctr">
                        <a:lnSpc>
                          <a:spcPts val="2520"/>
                        </a:lnSpc>
                        <a:defRPr/>
                      </a:pPr>
                      <a:r>
                        <a:rPr lang="en-US" sz="1800">
                          <a:solidFill>
                            <a:srgbClr val="000000"/>
                          </a:solidFill>
                          <a:latin typeface="Nunito Sans Expanded"/>
                          <a:ea typeface="Nunito Sans Expanded"/>
                          <a:cs typeface="Nunito Sans Expanded"/>
                          <a:sym typeface="Nunito Sans Expanded"/>
                        </a:rPr>
                        <a:t>Flexibilité pour Text-to-Image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Nécessite des architectures spécifiques comme AttnGAN ou StyleGAN-T.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Peut être utilisé, mais nécessite beaucoup d'ajustements.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Conçu pour le texte-à-image, comme DALL-E ou Imagen.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4510">
                <a:tc>
                  <a:txBody>
                    <a:bodyPr anchor="t" rtlCol="false"/>
                    <a:lstStyle/>
                    <a:p>
                      <a:pPr algn="ctr">
                        <a:lnSpc>
                          <a:spcPts val="2520"/>
                        </a:lnSpc>
                        <a:defRPr/>
                      </a:pPr>
                      <a:r>
                        <a:rPr lang="en-US" sz="1800">
                          <a:solidFill>
                            <a:srgbClr val="000000"/>
                          </a:solidFill>
                          <a:latin typeface="Nunito Sans Expanded"/>
                          <a:ea typeface="Nunito Sans Expanded"/>
                          <a:cs typeface="Nunito Sans Expanded"/>
                          <a:sym typeface="Nunito Sans Expanded"/>
                        </a:rPr>
                        <a:t>Stabilité de l'entraînement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Difficile à entraîner, problème de mode collapse fréquent.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Stable et facile à entraîner.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rimo"/>
                          <a:ea typeface="Arimo"/>
                          <a:cs typeface="Arimo"/>
                          <a:sym typeface="Arimo"/>
                        </a:rPr>
                        <a:t>Stable grâce à l'entraînement progressif sur des étapes de bruit.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2494">
                <a:tc>
                  <a:txBody>
                    <a:bodyPr anchor="t" rtlCol="false"/>
                    <a:lstStyle/>
                    <a:p>
                      <a:pPr algn="ctr">
                        <a:lnSpc>
                          <a:spcPts val="2520"/>
                        </a:lnSpc>
                        <a:defRPr/>
                      </a:pPr>
                      <a:r>
                        <a:rPr lang="en-US" sz="1800">
                          <a:solidFill>
                            <a:srgbClr val="000000"/>
                          </a:solidFill>
                          <a:latin typeface="Nunito Sans Expanded"/>
                          <a:ea typeface="Nunito Sans Expanded"/>
                          <a:cs typeface="Nunito Sans Expanded"/>
                          <a:sym typeface="Nunito Sans Expanded"/>
                        </a:rPr>
                        <a:t>Interprétation et contrôle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Contrôle limité sans architectures supplémentaires (ex. guidance CLIP).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Plus interprétable grâce à l'espace latent continu.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Excellent contrôle avec des techniques comme classifier-free guidance.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16726274" y="9726761"/>
            <a:ext cx="1066053" cy="370038"/>
            <a:chOff x="0" y="0"/>
            <a:chExt cx="3070231" cy="1065710"/>
          </a:xfrm>
        </p:grpSpPr>
        <p:sp>
          <p:nvSpPr>
            <p:cNvPr name="Freeform 7" id="7"/>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9" id="9"/>
          <p:cNvSpPr txBox="true"/>
          <p:nvPr/>
        </p:nvSpPr>
        <p:spPr>
          <a:xfrm rot="0">
            <a:off x="17110531"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40</a:t>
            </a:r>
          </a:p>
        </p:txBody>
      </p:sp>
      <p:sp>
        <p:nvSpPr>
          <p:cNvPr name="TextBox 10" id="10"/>
          <p:cNvSpPr txBox="true"/>
          <p:nvPr/>
        </p:nvSpPr>
        <p:spPr>
          <a:xfrm rot="0">
            <a:off x="1028700" y="470026"/>
            <a:ext cx="9228016"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3.2.4 COMPARAISON: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46974" y="-248806"/>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287527" y="1028700"/>
          <a:ext cx="17712946" cy="7380884"/>
        </p:xfrm>
        <a:graphic>
          <a:graphicData uri="http://schemas.openxmlformats.org/drawingml/2006/table">
            <a:tbl>
              <a:tblPr/>
              <a:tblGrid>
                <a:gridCol w="4119723"/>
                <a:gridCol w="4031505"/>
                <a:gridCol w="4876823"/>
                <a:gridCol w="4684896"/>
              </a:tblGrid>
              <a:tr h="804252">
                <a:tc>
                  <a:txBody>
                    <a:bodyPr anchor="t" rtlCol="false"/>
                    <a:lstStyle/>
                    <a:p>
                      <a:pPr algn="l">
                        <a:lnSpc>
                          <a:spcPts val="2520"/>
                        </a:lnSpc>
                        <a:defRPr/>
                      </a:pPr>
                      <a:r>
                        <a:rPr lang="en-US" sz="1800" b="true">
                          <a:solidFill>
                            <a:srgbClr val="000000"/>
                          </a:solidFill>
                          <a:latin typeface="Nunito Sans Expanded Bold"/>
                          <a:ea typeface="Nunito Sans Expanded Bold"/>
                          <a:cs typeface="Nunito Sans Expanded Bold"/>
                          <a:sym typeface="Nunito Sans Expanded Bold"/>
                        </a:rPr>
                        <a:t>Caractéristiques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Nunito Sans Expanded Bold"/>
                          <a:ea typeface="Nunito Sans Expanded Bold"/>
                          <a:cs typeface="Nunito Sans Expanded Bold"/>
                          <a:sym typeface="Nunito Sans Expanded Bold"/>
                        </a:rPr>
                        <a:t>GANs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Nunito Sans Expanded Bold"/>
                          <a:ea typeface="Nunito Sans Expanded Bold"/>
                          <a:cs typeface="Nunito Sans Expanded Bold"/>
                          <a:sym typeface="Nunito Sans Expanded Bold"/>
                        </a:rPr>
                        <a:t>VAEs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Nunito Sans Expanded Bold"/>
                          <a:ea typeface="Nunito Sans Expanded Bold"/>
                          <a:cs typeface="Nunito Sans Expanded Bold"/>
                          <a:sym typeface="Nunito Sans Expanded Bold"/>
                        </a:rPr>
                        <a:t>Diffusion Models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4889">
                <a:tc>
                  <a:txBody>
                    <a:bodyPr anchor="t" rtlCol="false"/>
                    <a:lstStyle/>
                    <a:p>
                      <a:pPr algn="ctr">
                        <a:lnSpc>
                          <a:spcPts val="2520"/>
                        </a:lnSpc>
                        <a:defRPr/>
                      </a:pPr>
                      <a:r>
                        <a:rPr lang="en-US" sz="1800">
                          <a:solidFill>
                            <a:srgbClr val="000000"/>
                          </a:solidFill>
                          <a:latin typeface="Nunito Sans Expanded"/>
                          <a:ea typeface="Nunito Sans Expanded"/>
                          <a:cs typeface="Nunito Sans Expanded"/>
                          <a:sym typeface="Nunito Sans Expanded"/>
                        </a:rPr>
                        <a:t>Diversité des résultats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Peut manquer de diversité à cause du mode collapse.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Bonne diversité mais qualité inférieure.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Très bonne diversité et qualité équilibrée.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4889">
                <a:tc>
                  <a:txBody>
                    <a:bodyPr anchor="t" rtlCol="false"/>
                    <a:lstStyle/>
                    <a:p>
                      <a:pPr algn="ctr">
                        <a:lnSpc>
                          <a:spcPts val="2520"/>
                        </a:lnSpc>
                        <a:defRPr/>
                      </a:pPr>
                      <a:r>
                        <a:rPr lang="en-US" sz="1800">
                          <a:solidFill>
                            <a:srgbClr val="000000"/>
                          </a:solidFill>
                          <a:latin typeface="Nunito Sans Expanded"/>
                          <a:ea typeface="Nunito Sans Expanded"/>
                          <a:cs typeface="Nunito Sans Expanded"/>
                          <a:sym typeface="Nunito Sans Expanded"/>
                        </a:rPr>
                        <a:t>Temps d'entraînement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Rapide, mais dépend du réseau utilisé.</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Relativement rapide.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rimo"/>
                          <a:ea typeface="Arimo"/>
                          <a:cs typeface="Arimo"/>
                          <a:sym typeface="Arimo"/>
                        </a:rPr>
                        <a:t>Lourd en calcul, nécessite beaucoup de ressources GPU/TPU.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4889">
                <a:tc>
                  <a:txBody>
                    <a:bodyPr anchor="t" rtlCol="false"/>
                    <a:lstStyle/>
                    <a:p>
                      <a:pPr algn="ctr">
                        <a:lnSpc>
                          <a:spcPts val="2520"/>
                        </a:lnSpc>
                        <a:defRPr/>
                      </a:pPr>
                      <a:r>
                        <a:rPr lang="en-US" sz="1800">
                          <a:solidFill>
                            <a:srgbClr val="000000"/>
                          </a:solidFill>
                          <a:latin typeface="Nunito Sans Expanded"/>
                          <a:ea typeface="Nunito Sans Expanded"/>
                          <a:cs typeface="Nunito Sans Expanded"/>
                          <a:sym typeface="Nunito Sans Expanded"/>
                        </a:rPr>
                        <a:t>Applications principales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Génération artistique, avatars, synthèse d'images réalistes.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Représentation latente continue, génération basique d'images.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rimo"/>
                          <a:ea typeface="Arimo"/>
                          <a:cs typeface="Arimo"/>
                          <a:sym typeface="Arimo"/>
                        </a:rPr>
                        <a:t>Text-to-image, super-résolution, inpainting.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19140">
                <a:tc>
                  <a:txBody>
                    <a:bodyPr anchor="t" rtlCol="false"/>
                    <a:lstStyle/>
                    <a:p>
                      <a:pPr algn="ctr">
                        <a:lnSpc>
                          <a:spcPts val="2520"/>
                        </a:lnSpc>
                        <a:defRPr/>
                      </a:pPr>
                      <a:r>
                        <a:rPr lang="en-US" sz="1800">
                          <a:solidFill>
                            <a:srgbClr val="000000"/>
                          </a:solidFill>
                          <a:latin typeface="Nunito Sans Expanded"/>
                          <a:ea typeface="Nunito Sans Expanded"/>
                          <a:cs typeface="Nunito Sans Expanded"/>
                          <a:sym typeface="Nunito Sans Expanded"/>
                        </a:rPr>
                        <a:t>Avantages spécifiques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p>
                      <a:pPr algn="ctr">
                        <a:lnSpc>
                          <a:spcPts val="2100"/>
                        </a:lnSpc>
                      </a:pPr>
                      <a:r>
                        <a:rPr lang="en-US" sz="1500">
                          <a:solidFill>
                            <a:srgbClr val="000000"/>
                          </a:solidFill>
                          <a:latin typeface="Nunito Sans Expanded"/>
                          <a:ea typeface="Nunito Sans Expanded"/>
                          <a:cs typeface="Nunito Sans Expanded"/>
                          <a:sym typeface="Nunito Sans Expanded"/>
                        </a:rPr>
                        <a:t>- Haute qualité des images. </a:t>
                      </a:r>
                    </a:p>
                    <a:p>
                      <a:pPr algn="ctr">
                        <a:lnSpc>
                          <a:spcPts val="2100"/>
                        </a:lnSpc>
                      </a:pPr>
                      <a:r>
                        <a:rPr lang="en-US" sz="1500">
                          <a:solidFill>
                            <a:srgbClr val="000000"/>
                          </a:solidFill>
                          <a:latin typeface="Nunito Sans Expanded"/>
                          <a:ea typeface="Nunito Sans Expanded"/>
                          <a:cs typeface="Nunito Sans Expanded"/>
                          <a:sym typeface="Nunito Sans Expanded"/>
                        </a:rPr>
                        <a:t> - Rapide avec des données adaptées.</a:t>
                      </a:r>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 Interprétabilité et simplicité. </a:t>
                      </a:r>
                      <a:endParaRPr lang="en-US" sz="1100"/>
                    </a:p>
                    <a:p>
                      <a:pPr algn="ctr">
                        <a:lnSpc>
                          <a:spcPts val="2100"/>
                        </a:lnSpc>
                      </a:pPr>
                      <a:r>
                        <a:rPr lang="en-US" sz="1500">
                          <a:solidFill>
                            <a:srgbClr val="000000"/>
                          </a:solidFill>
                          <a:latin typeface="Nunito Sans Expanded"/>
                          <a:ea typeface="Nunito Sans Expanded"/>
                          <a:cs typeface="Nunito Sans Expanded"/>
                          <a:sym typeface="Nunito Sans Expanded"/>
                        </a:rPr>
                        <a:t> - Représentation latente robuste.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rimo"/>
                          <a:ea typeface="Arimo"/>
                          <a:cs typeface="Arimo"/>
                          <a:sym typeface="Arimo"/>
                        </a:rPr>
                        <a:t>- Gestion des détails textuels. </a:t>
                      </a:r>
                      <a:endParaRPr lang="en-US" sz="1100"/>
                    </a:p>
                    <a:p>
                      <a:pPr algn="l">
                        <a:lnSpc>
                          <a:spcPts val="2100"/>
                        </a:lnSpc>
                      </a:pPr>
                      <a:r>
                        <a:rPr lang="en-US" sz="1500">
                          <a:solidFill>
                            <a:srgbClr val="000000"/>
                          </a:solidFill>
                          <a:latin typeface="Arimo"/>
                          <a:ea typeface="Arimo"/>
                          <a:cs typeface="Arimo"/>
                          <a:sym typeface="Arimo"/>
                        </a:rPr>
                        <a:t> - Meilleure cohérence image-texte.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2826">
                <a:tc>
                  <a:txBody>
                    <a:bodyPr anchor="t" rtlCol="false"/>
                    <a:lstStyle/>
                    <a:p>
                      <a:pPr algn="ctr">
                        <a:lnSpc>
                          <a:spcPts val="2520"/>
                        </a:lnSpc>
                        <a:defRPr/>
                      </a:pPr>
                      <a:r>
                        <a:rPr lang="en-US" sz="1800">
                          <a:solidFill>
                            <a:srgbClr val="000000"/>
                          </a:solidFill>
                          <a:latin typeface="Nunito Sans Expanded"/>
                          <a:ea typeface="Nunito Sans Expanded"/>
                          <a:cs typeface="Nunito Sans Expanded"/>
                          <a:sym typeface="Nunito Sans Expanded"/>
                        </a:rPr>
                        <a:t>Limites spécifiques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 Mode collapse. </a:t>
                      </a:r>
                      <a:endParaRPr lang="en-US" sz="1100"/>
                    </a:p>
                    <a:p>
                      <a:pPr algn="ctr">
                        <a:lnSpc>
                          <a:spcPts val="2100"/>
                        </a:lnSpc>
                      </a:pPr>
                      <a:r>
                        <a:rPr lang="en-US" sz="1500">
                          <a:solidFill>
                            <a:srgbClr val="000000"/>
                          </a:solidFill>
                          <a:latin typeface="Nunito Sans Expanded"/>
                          <a:ea typeface="Nunito Sans Expanded"/>
                          <a:cs typeface="Nunito Sans Expanded"/>
                          <a:sym typeface="Nunito Sans Expanded"/>
                        </a:rPr>
                        <a:t> - Sensible aux paramètres d’entraînement.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Sans Expanded"/>
                          <a:ea typeface="Nunito Sans Expanded"/>
                          <a:cs typeface="Nunito Sans Expanded"/>
                          <a:sym typeface="Nunito Sans Expanded"/>
                        </a:rPr>
                        <a:t>- Qualité des images générées inférieure aux GANs et diffusion models.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Arimo"/>
                          <a:ea typeface="Arimo"/>
                          <a:cs typeface="Arimo"/>
                          <a:sym typeface="Arimo"/>
                        </a:rPr>
                        <a:t>- Très gourmand en ressources. </a:t>
                      </a:r>
                      <a:endParaRPr lang="en-US" sz="1100"/>
                    </a:p>
                    <a:p>
                      <a:pPr algn="l">
                        <a:lnSpc>
                          <a:spcPts val="2100"/>
                        </a:lnSpc>
                      </a:pPr>
                      <a:r>
                        <a:rPr lang="en-US" sz="1500">
                          <a:solidFill>
                            <a:srgbClr val="000000"/>
                          </a:solidFill>
                          <a:latin typeface="Arimo"/>
                          <a:ea typeface="Arimo"/>
                          <a:cs typeface="Arimo"/>
                          <a:sym typeface="Arimo"/>
                        </a:rPr>
                        <a:t> - Temps de génération élevé.</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16726274" y="9726761"/>
            <a:ext cx="1066053" cy="370038"/>
            <a:chOff x="0" y="0"/>
            <a:chExt cx="3070231" cy="1065710"/>
          </a:xfrm>
        </p:grpSpPr>
        <p:sp>
          <p:nvSpPr>
            <p:cNvPr name="Freeform 7" id="7"/>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9" id="9"/>
          <p:cNvSpPr txBox="true"/>
          <p:nvPr/>
        </p:nvSpPr>
        <p:spPr>
          <a:xfrm rot="0">
            <a:off x="17107406" y="96791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34565" y="390607"/>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6782635" y="4988086"/>
            <a:ext cx="11890034"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DATASETS</a:t>
            </a:r>
          </a:p>
        </p:txBody>
      </p:sp>
      <p:sp>
        <p:nvSpPr>
          <p:cNvPr name="TextBox 6" id="6"/>
          <p:cNvSpPr txBox="true"/>
          <p:nvPr/>
        </p:nvSpPr>
        <p:spPr>
          <a:xfrm rot="0">
            <a:off x="7360741" y="2738262"/>
            <a:ext cx="1783259" cy="2097424"/>
          </a:xfrm>
          <a:prstGeom prst="rect">
            <a:avLst/>
          </a:prstGeom>
        </p:spPr>
        <p:txBody>
          <a:bodyPr anchor="t" rtlCol="false" tIns="0" lIns="0" bIns="0" rIns="0">
            <a:spAutoFit/>
          </a:bodyPr>
          <a:lstStyle/>
          <a:p>
            <a:pPr algn="ctr">
              <a:lnSpc>
                <a:spcPts val="17218"/>
              </a:lnSpc>
            </a:pPr>
            <a:r>
              <a:rPr lang="en-US" sz="12299" b="true">
                <a:solidFill>
                  <a:srgbClr val="211F1C"/>
                </a:solidFill>
                <a:latin typeface="Open Sans Bold"/>
                <a:ea typeface="Open Sans Bold"/>
                <a:cs typeface="Open Sans Bold"/>
                <a:sym typeface="Open Sans Bold"/>
              </a:rPr>
              <a:t>03</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263786" y="1831638"/>
            <a:ext cx="2356328" cy="2375802"/>
          </a:xfrm>
          <a:custGeom>
            <a:avLst/>
            <a:gdLst/>
            <a:ahLst/>
            <a:cxnLst/>
            <a:rect r="r" b="b" t="t" l="l"/>
            <a:pathLst>
              <a:path h="2375802" w="2356328">
                <a:moveTo>
                  <a:pt x="0" y="0"/>
                </a:moveTo>
                <a:lnTo>
                  <a:pt x="2356329" y="0"/>
                </a:lnTo>
                <a:lnTo>
                  <a:pt x="2356329" y="2375802"/>
                </a:lnTo>
                <a:lnTo>
                  <a:pt x="0" y="2375802"/>
                </a:lnTo>
                <a:lnTo>
                  <a:pt x="0" y="0"/>
                </a:lnTo>
                <a:close/>
              </a:path>
            </a:pathLst>
          </a:custGeom>
          <a:blipFill>
            <a:blip r:embed="rId4"/>
            <a:stretch>
              <a:fillRect l="0" t="0" r="0" b="0"/>
            </a:stretch>
          </a:blipFill>
        </p:spPr>
      </p:sp>
      <p:sp>
        <p:nvSpPr>
          <p:cNvPr name="Freeform 6" id="6"/>
          <p:cNvSpPr/>
          <p:nvPr/>
        </p:nvSpPr>
        <p:spPr>
          <a:xfrm flipH="false" flipV="false" rot="0">
            <a:off x="12850634" y="4552687"/>
            <a:ext cx="3561688" cy="2163725"/>
          </a:xfrm>
          <a:custGeom>
            <a:avLst/>
            <a:gdLst/>
            <a:ahLst/>
            <a:cxnLst/>
            <a:rect r="r" b="b" t="t" l="l"/>
            <a:pathLst>
              <a:path h="2163725" w="3561688">
                <a:moveTo>
                  <a:pt x="0" y="0"/>
                </a:moveTo>
                <a:lnTo>
                  <a:pt x="3561688" y="0"/>
                </a:lnTo>
                <a:lnTo>
                  <a:pt x="3561688" y="2163725"/>
                </a:lnTo>
                <a:lnTo>
                  <a:pt x="0" y="2163725"/>
                </a:lnTo>
                <a:lnTo>
                  <a:pt x="0" y="0"/>
                </a:lnTo>
                <a:close/>
              </a:path>
            </a:pathLst>
          </a:custGeom>
          <a:blipFill>
            <a:blip r:embed="rId5"/>
            <a:stretch>
              <a:fillRect l="0" t="0" r="0" b="0"/>
            </a:stretch>
          </a:blipFill>
        </p:spPr>
      </p:sp>
      <p:sp>
        <p:nvSpPr>
          <p:cNvPr name="Freeform 7" id="7"/>
          <p:cNvSpPr/>
          <p:nvPr/>
        </p:nvSpPr>
        <p:spPr>
          <a:xfrm flipH="false" flipV="false" rot="0">
            <a:off x="12354658" y="7105193"/>
            <a:ext cx="4627741" cy="1764326"/>
          </a:xfrm>
          <a:custGeom>
            <a:avLst/>
            <a:gdLst/>
            <a:ahLst/>
            <a:cxnLst/>
            <a:rect r="r" b="b" t="t" l="l"/>
            <a:pathLst>
              <a:path h="1764326" w="4627741">
                <a:moveTo>
                  <a:pt x="0" y="0"/>
                </a:moveTo>
                <a:lnTo>
                  <a:pt x="4627741" y="0"/>
                </a:lnTo>
                <a:lnTo>
                  <a:pt x="4627741" y="1764326"/>
                </a:lnTo>
                <a:lnTo>
                  <a:pt x="0" y="1764326"/>
                </a:lnTo>
                <a:lnTo>
                  <a:pt x="0" y="0"/>
                </a:lnTo>
                <a:close/>
              </a:path>
            </a:pathLst>
          </a:custGeom>
          <a:blipFill>
            <a:blip r:embed="rId6"/>
            <a:stretch>
              <a:fillRect l="0" t="0" r="0" b="0"/>
            </a:stretch>
          </a:blipFill>
        </p:spPr>
      </p:sp>
      <p:sp>
        <p:nvSpPr>
          <p:cNvPr name="TextBox 8" id="8"/>
          <p:cNvSpPr txBox="true"/>
          <p:nvPr/>
        </p:nvSpPr>
        <p:spPr>
          <a:xfrm rot="0">
            <a:off x="1028700" y="888979"/>
            <a:ext cx="10322161"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3- DATASETS</a:t>
            </a:r>
          </a:p>
        </p:txBody>
      </p:sp>
      <p:sp>
        <p:nvSpPr>
          <p:cNvPr name="TextBox 9" id="9"/>
          <p:cNvSpPr txBox="true"/>
          <p:nvPr/>
        </p:nvSpPr>
        <p:spPr>
          <a:xfrm rot="0">
            <a:off x="1395968" y="2189147"/>
            <a:ext cx="10494884" cy="2181987"/>
          </a:xfrm>
          <a:prstGeom prst="rect">
            <a:avLst/>
          </a:prstGeom>
        </p:spPr>
        <p:txBody>
          <a:bodyPr anchor="t" rtlCol="false" tIns="0" lIns="0" bIns="0" rIns="0">
            <a:spAutoFit/>
          </a:bodyPr>
          <a:lstStyle/>
          <a:p>
            <a:pPr algn="l">
              <a:lnSpc>
                <a:spcPts val="3624"/>
              </a:lnSpc>
            </a:pPr>
            <a:r>
              <a:rPr lang="en-US" sz="2400" b="true">
                <a:solidFill>
                  <a:srgbClr val="211F1C"/>
                </a:solidFill>
                <a:latin typeface="Nunito Sans Expanded Bold"/>
                <a:ea typeface="Nunito Sans Expanded Bold"/>
                <a:cs typeface="Nunito Sans Expanded Bold"/>
                <a:sym typeface="Nunito Sans Expanded Bold"/>
              </a:rPr>
              <a:t>MS COCO </a:t>
            </a:r>
            <a:r>
              <a:rPr lang="en-US" sz="2400" b="true">
                <a:solidFill>
                  <a:srgbClr val="211F1C"/>
                </a:solidFill>
                <a:latin typeface="Nunito Sans Expanded Bold"/>
                <a:ea typeface="Nunito Sans Expanded Bold"/>
                <a:cs typeface="Nunito Sans Expanded Bold"/>
                <a:sym typeface="Nunito Sans Expanded Bold"/>
              </a:rPr>
              <a:t>:</a:t>
            </a:r>
          </a:p>
          <a:p>
            <a:pPr algn="l">
              <a:lnSpc>
                <a:spcPts val="3624"/>
              </a:lnSpc>
            </a:pPr>
            <a:r>
              <a:rPr lang="en-US" sz="2400">
                <a:solidFill>
                  <a:srgbClr val="211F1C"/>
                </a:solidFill>
                <a:latin typeface="Nunito Sans Expanded"/>
                <a:ea typeface="Nunito Sans Expanded"/>
                <a:cs typeface="Nunito Sans Expanded"/>
                <a:sym typeface="Nunito Sans Expanded"/>
              </a:rPr>
              <a:t>Un ensemble de données contenant plus de 328 000 images avec des légendes, utilisé pour la détection d'objets et la génération de légendes.</a:t>
            </a:r>
          </a:p>
          <a:p>
            <a:pPr algn="ctr">
              <a:lnSpc>
                <a:spcPts val="2424"/>
              </a:lnSpc>
              <a:spcBef>
                <a:spcPct val="0"/>
              </a:spcBef>
            </a:pPr>
          </a:p>
        </p:txBody>
      </p:sp>
      <p:sp>
        <p:nvSpPr>
          <p:cNvPr name="TextBox 10" id="10"/>
          <p:cNvSpPr txBox="true"/>
          <p:nvPr/>
        </p:nvSpPr>
        <p:spPr>
          <a:xfrm rot="0">
            <a:off x="1395968" y="4486012"/>
            <a:ext cx="10494884" cy="2181987"/>
          </a:xfrm>
          <a:prstGeom prst="rect">
            <a:avLst/>
          </a:prstGeom>
        </p:spPr>
        <p:txBody>
          <a:bodyPr anchor="t" rtlCol="false" tIns="0" lIns="0" bIns="0" rIns="0">
            <a:spAutoFit/>
          </a:bodyPr>
          <a:lstStyle/>
          <a:p>
            <a:pPr algn="l">
              <a:lnSpc>
                <a:spcPts val="3624"/>
              </a:lnSpc>
            </a:pPr>
            <a:r>
              <a:rPr lang="en-US" sz="2400" b="true">
                <a:solidFill>
                  <a:srgbClr val="211F1C"/>
                </a:solidFill>
                <a:latin typeface="Nunito Sans Expanded Bold"/>
                <a:ea typeface="Nunito Sans Expanded Bold"/>
                <a:cs typeface="Nunito Sans Expanded Bold"/>
                <a:sym typeface="Nunito Sans Expanded Bold"/>
              </a:rPr>
              <a:t>LAION-5B </a:t>
            </a:r>
            <a:r>
              <a:rPr lang="en-US" sz="2400" b="true">
                <a:solidFill>
                  <a:srgbClr val="211F1C"/>
                </a:solidFill>
                <a:latin typeface="Nunito Sans Expanded Bold"/>
                <a:ea typeface="Nunito Sans Expanded Bold"/>
                <a:cs typeface="Nunito Sans Expanded Bold"/>
                <a:sym typeface="Nunito Sans Expanded Bold"/>
              </a:rPr>
              <a:t>:</a:t>
            </a:r>
          </a:p>
          <a:p>
            <a:pPr algn="l">
              <a:lnSpc>
                <a:spcPts val="3624"/>
              </a:lnSpc>
            </a:pPr>
            <a:r>
              <a:rPr lang="en-US" sz="2400">
                <a:solidFill>
                  <a:srgbClr val="211F1C"/>
                </a:solidFill>
                <a:latin typeface="Nunito Sans Expanded"/>
                <a:ea typeface="Nunito Sans Expanded"/>
                <a:cs typeface="Nunito Sans Expanded"/>
                <a:sym typeface="Nunito Sans Expanded"/>
              </a:rPr>
              <a:t>Un jeu de données open-source avec 5,85 milliards de paires image-texte, principalement utilisé pour des recherches sur les modèles multimodaux comme DALL-E.</a:t>
            </a:r>
          </a:p>
          <a:p>
            <a:pPr algn="ctr">
              <a:lnSpc>
                <a:spcPts val="2424"/>
              </a:lnSpc>
              <a:spcBef>
                <a:spcPct val="0"/>
              </a:spcBef>
            </a:pPr>
          </a:p>
        </p:txBody>
      </p:sp>
      <p:sp>
        <p:nvSpPr>
          <p:cNvPr name="TextBox 11" id="11"/>
          <p:cNvSpPr txBox="true"/>
          <p:nvPr/>
        </p:nvSpPr>
        <p:spPr>
          <a:xfrm rot="0">
            <a:off x="1395968" y="6894760"/>
            <a:ext cx="10494884" cy="1800987"/>
          </a:xfrm>
          <a:prstGeom prst="rect">
            <a:avLst/>
          </a:prstGeom>
        </p:spPr>
        <p:txBody>
          <a:bodyPr anchor="t" rtlCol="false" tIns="0" lIns="0" bIns="0" rIns="0">
            <a:spAutoFit/>
          </a:bodyPr>
          <a:lstStyle/>
          <a:p>
            <a:pPr algn="l">
              <a:lnSpc>
                <a:spcPts val="3624"/>
              </a:lnSpc>
            </a:pPr>
            <a:r>
              <a:rPr lang="en-US" sz="2400" b="true">
                <a:solidFill>
                  <a:srgbClr val="211F1C"/>
                </a:solidFill>
                <a:latin typeface="Nunito Sans Expanded Bold"/>
                <a:ea typeface="Nunito Sans Expanded Bold"/>
                <a:cs typeface="Nunito Sans Expanded Bold"/>
                <a:sym typeface="Nunito Sans Expanded Bold"/>
              </a:rPr>
              <a:t>DiffusionDB </a:t>
            </a:r>
            <a:r>
              <a:rPr lang="en-US" sz="2400" b="true">
                <a:solidFill>
                  <a:srgbClr val="211F1C"/>
                </a:solidFill>
                <a:latin typeface="Nunito Sans Expanded Bold"/>
                <a:ea typeface="Nunito Sans Expanded Bold"/>
                <a:cs typeface="Nunito Sans Expanded Bold"/>
                <a:sym typeface="Nunito Sans Expanded Bold"/>
              </a:rPr>
              <a:t>:</a:t>
            </a:r>
          </a:p>
          <a:p>
            <a:pPr algn="l">
              <a:lnSpc>
                <a:spcPts val="3624"/>
              </a:lnSpc>
              <a:spcBef>
                <a:spcPct val="0"/>
              </a:spcBef>
            </a:pPr>
            <a:r>
              <a:rPr lang="en-US" sz="2400">
                <a:solidFill>
                  <a:srgbClr val="211F1C"/>
                </a:solidFill>
                <a:latin typeface="Nunito Sans Expanded"/>
                <a:ea typeface="Nunito Sans Expanded"/>
                <a:cs typeface="Nunito Sans Expanded"/>
                <a:sym typeface="Nunito Sans Expanded"/>
              </a:rPr>
              <a:t>Un dataset de 2 millions d'images générées par Stable Diffusion à partir de prompts, soutenant les avancées en IA générative.</a:t>
            </a:r>
          </a:p>
        </p:txBody>
      </p:sp>
      <p:grpSp>
        <p:nvGrpSpPr>
          <p:cNvPr name="Group 12" id="12"/>
          <p:cNvGrpSpPr/>
          <p:nvPr/>
        </p:nvGrpSpPr>
        <p:grpSpPr>
          <a:xfrm rot="0">
            <a:off x="16726274" y="9726761"/>
            <a:ext cx="1066053" cy="370038"/>
            <a:chOff x="0" y="0"/>
            <a:chExt cx="3070231" cy="1065710"/>
          </a:xfrm>
        </p:grpSpPr>
        <p:sp>
          <p:nvSpPr>
            <p:cNvPr name="Freeform 13" id="13"/>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4" id="14"/>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5" id="15"/>
          <p:cNvSpPr txBox="true"/>
          <p:nvPr/>
        </p:nvSpPr>
        <p:spPr>
          <a:xfrm rot="0">
            <a:off x="17122944"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43</a:t>
            </a:r>
          </a:p>
        </p:txBody>
      </p:sp>
      <p:sp>
        <p:nvSpPr>
          <p:cNvPr name="Freeform 16" id="16"/>
          <p:cNvSpPr/>
          <p:nvPr/>
        </p:nvSpPr>
        <p:spPr>
          <a:xfrm flipH="false" flipV="false" rot="0">
            <a:off x="468032" y="2255822"/>
            <a:ext cx="661290" cy="565103"/>
          </a:xfrm>
          <a:custGeom>
            <a:avLst/>
            <a:gdLst/>
            <a:ahLst/>
            <a:cxnLst/>
            <a:rect r="r" b="b" t="t" l="l"/>
            <a:pathLst>
              <a:path h="565103" w="661290">
                <a:moveTo>
                  <a:pt x="0" y="0"/>
                </a:moveTo>
                <a:lnTo>
                  <a:pt x="661290" y="0"/>
                </a:lnTo>
                <a:lnTo>
                  <a:pt x="661290" y="565103"/>
                </a:lnTo>
                <a:lnTo>
                  <a:pt x="0" y="5651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468032" y="4578397"/>
            <a:ext cx="661290" cy="565103"/>
          </a:xfrm>
          <a:custGeom>
            <a:avLst/>
            <a:gdLst/>
            <a:ahLst/>
            <a:cxnLst/>
            <a:rect r="r" b="b" t="t" l="l"/>
            <a:pathLst>
              <a:path h="565103" w="661290">
                <a:moveTo>
                  <a:pt x="0" y="0"/>
                </a:moveTo>
                <a:lnTo>
                  <a:pt x="661290" y="0"/>
                </a:lnTo>
                <a:lnTo>
                  <a:pt x="661290" y="565103"/>
                </a:lnTo>
                <a:lnTo>
                  <a:pt x="0" y="5651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468032" y="6961435"/>
            <a:ext cx="661290" cy="565103"/>
          </a:xfrm>
          <a:custGeom>
            <a:avLst/>
            <a:gdLst/>
            <a:ahLst/>
            <a:cxnLst/>
            <a:rect r="r" b="b" t="t" l="l"/>
            <a:pathLst>
              <a:path h="565103" w="661290">
                <a:moveTo>
                  <a:pt x="0" y="0"/>
                </a:moveTo>
                <a:lnTo>
                  <a:pt x="661290" y="0"/>
                </a:lnTo>
                <a:lnTo>
                  <a:pt x="661290" y="565103"/>
                </a:lnTo>
                <a:lnTo>
                  <a:pt x="0" y="5651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34565" y="390607"/>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5878610" y="4988086"/>
            <a:ext cx="11890034"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MÉTRIQUES D’EVALUATION</a:t>
            </a:r>
          </a:p>
        </p:txBody>
      </p:sp>
      <p:sp>
        <p:nvSpPr>
          <p:cNvPr name="TextBox 6" id="6"/>
          <p:cNvSpPr txBox="true"/>
          <p:nvPr/>
        </p:nvSpPr>
        <p:spPr>
          <a:xfrm rot="0">
            <a:off x="7730229" y="2671705"/>
            <a:ext cx="1783259" cy="2097424"/>
          </a:xfrm>
          <a:prstGeom prst="rect">
            <a:avLst/>
          </a:prstGeom>
        </p:spPr>
        <p:txBody>
          <a:bodyPr anchor="t" rtlCol="false" tIns="0" lIns="0" bIns="0" rIns="0">
            <a:spAutoFit/>
          </a:bodyPr>
          <a:lstStyle/>
          <a:p>
            <a:pPr algn="ctr">
              <a:lnSpc>
                <a:spcPts val="17218"/>
              </a:lnSpc>
            </a:pPr>
            <a:r>
              <a:rPr lang="en-US" sz="12299" b="true">
                <a:solidFill>
                  <a:srgbClr val="211F1C"/>
                </a:solidFill>
                <a:latin typeface="Open Sans Bold"/>
                <a:ea typeface="Open Sans Bold"/>
                <a:cs typeface="Open Sans Bold"/>
                <a:sym typeface="Open Sans Bold"/>
              </a:rPr>
              <a:t>04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172133" y="3473297"/>
            <a:ext cx="16087167" cy="3840811"/>
          </a:xfrm>
          <a:custGeom>
            <a:avLst/>
            <a:gdLst/>
            <a:ahLst/>
            <a:cxnLst/>
            <a:rect r="r" b="b" t="t" l="l"/>
            <a:pathLst>
              <a:path h="3840811" w="16087167">
                <a:moveTo>
                  <a:pt x="0" y="0"/>
                </a:moveTo>
                <a:lnTo>
                  <a:pt x="16087167" y="0"/>
                </a:lnTo>
                <a:lnTo>
                  <a:pt x="16087167" y="3840811"/>
                </a:lnTo>
                <a:lnTo>
                  <a:pt x="0" y="3840811"/>
                </a:lnTo>
                <a:lnTo>
                  <a:pt x="0" y="0"/>
                </a:lnTo>
                <a:close/>
              </a:path>
            </a:pathLst>
          </a:custGeom>
          <a:blipFill>
            <a:blip r:embed="rId4"/>
            <a:stretch>
              <a:fillRect l="-76" t="0" r="-76" b="0"/>
            </a:stretch>
          </a:blipFill>
        </p:spPr>
      </p:sp>
      <p:sp>
        <p:nvSpPr>
          <p:cNvPr name="TextBox 6" id="6"/>
          <p:cNvSpPr txBox="true"/>
          <p:nvPr/>
        </p:nvSpPr>
        <p:spPr>
          <a:xfrm rot="0">
            <a:off x="1028700" y="888979"/>
            <a:ext cx="10322161"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4- MÉTRIQUES D’EVALUATION</a:t>
            </a: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04013"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1238137" y="4148438"/>
          <a:ext cx="15744262" cy="5815012"/>
        </p:xfrm>
        <a:graphic>
          <a:graphicData uri="http://schemas.openxmlformats.org/drawingml/2006/table">
            <a:tbl>
              <a:tblPr/>
              <a:tblGrid>
                <a:gridCol w="3267299"/>
                <a:gridCol w="6582795"/>
                <a:gridCol w="5894168"/>
              </a:tblGrid>
              <a:tr h="944399">
                <a:tc>
                  <a:txBody>
                    <a:bodyPr anchor="t" rtlCol="false"/>
                    <a:lstStyle/>
                    <a:p>
                      <a:pPr algn="ctr" marL="0" indent="0" lvl="0">
                        <a:lnSpc>
                          <a:spcPts val="3079"/>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Fechet Inception distance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Inception 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6309">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Objectif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mesure la distance des caractéristiques des images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Mesure la fidélité et la diversité des images générées.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4768">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Formule mathématique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079"/>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079"/>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4768">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Meilleur performance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un FID faible indique des image meilleur en qualité et plus proche des réelles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un IS élevé indique des images de haute qualité et diversifiées.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4768">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Limite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-dépend d’un modèle pré-entrainé (inception V3)</a:t>
                      </a:r>
                      <a:endParaRPr lang="en-US" sz="1100"/>
                    </a:p>
                    <a:p>
                      <a:pPr algn="ctr" marL="0" indent="0" lvl="0">
                        <a:lnSpc>
                          <a:spcPts val="2100"/>
                        </a:lnSpc>
                        <a:spcBef>
                          <a:spcPct val="0"/>
                        </a:spcBef>
                      </a:pPr>
                      <a:r>
                        <a:rPr lang="en-US" b="true" sz="1500" strike="noStrike" u="none">
                          <a:solidFill>
                            <a:srgbClr val="000000"/>
                          </a:solidFill>
                          <a:latin typeface="Nunito Sans Expanded Bold"/>
                          <a:ea typeface="Nunito Sans Expanded Bold"/>
                          <a:cs typeface="Nunito Sans Expanded Bold"/>
                          <a:sym typeface="Nunito Sans Expanded Bold"/>
                        </a:rPr>
                        <a:t>-Sensible à la taille des ensembles de données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-Ignorance de la distribution réelle des images</a:t>
                      </a:r>
                      <a:endParaRPr lang="en-US" sz="1100"/>
                    </a:p>
                    <a:p>
                      <a:pPr algn="ctr" marL="0" indent="0" lvl="0">
                        <a:lnSpc>
                          <a:spcPts val="2100"/>
                        </a:lnSpc>
                        <a:spcBef>
                          <a:spcPct val="0"/>
                        </a:spcBef>
                      </a:pPr>
                      <a:r>
                        <a:rPr lang="en-US" b="true" sz="1500" strike="noStrike" u="none">
                          <a:solidFill>
                            <a:srgbClr val="000000"/>
                          </a:solidFill>
                          <a:latin typeface="Nunito Sans Expanded Bold"/>
                          <a:ea typeface="Nunito Sans Expanded Bold"/>
                          <a:cs typeface="Nunito Sans Expanded Bold"/>
                          <a:sym typeface="Nunito Sans Expanded Bold"/>
                        </a:rPr>
                        <a:t>-Pas adapté à l’évaluation du lien entre texte et image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5359536" y="6409279"/>
            <a:ext cx="4648593" cy="333456"/>
          </a:xfrm>
          <a:custGeom>
            <a:avLst/>
            <a:gdLst/>
            <a:ahLst/>
            <a:cxnLst/>
            <a:rect r="r" b="b" t="t" l="l"/>
            <a:pathLst>
              <a:path h="333456" w="4648593">
                <a:moveTo>
                  <a:pt x="0" y="0"/>
                </a:moveTo>
                <a:lnTo>
                  <a:pt x="4648593" y="0"/>
                </a:lnTo>
                <a:lnTo>
                  <a:pt x="4648593" y="333455"/>
                </a:lnTo>
                <a:lnTo>
                  <a:pt x="0" y="333455"/>
                </a:lnTo>
                <a:lnTo>
                  <a:pt x="0" y="0"/>
                </a:lnTo>
                <a:close/>
              </a:path>
            </a:pathLst>
          </a:custGeom>
          <a:blipFill>
            <a:blip r:embed="rId4"/>
            <a:stretch>
              <a:fillRect l="0" t="-1993" r="0" b="-1993"/>
            </a:stretch>
          </a:blipFill>
        </p:spPr>
      </p:sp>
      <p:sp>
        <p:nvSpPr>
          <p:cNvPr name="Freeform 7" id="7"/>
          <p:cNvSpPr/>
          <p:nvPr/>
        </p:nvSpPr>
        <p:spPr>
          <a:xfrm flipH="false" flipV="false" rot="0">
            <a:off x="11480652" y="6409279"/>
            <a:ext cx="3581523" cy="458404"/>
          </a:xfrm>
          <a:custGeom>
            <a:avLst/>
            <a:gdLst/>
            <a:ahLst/>
            <a:cxnLst/>
            <a:rect r="r" b="b" t="t" l="l"/>
            <a:pathLst>
              <a:path h="458404" w="3581523">
                <a:moveTo>
                  <a:pt x="0" y="0"/>
                </a:moveTo>
                <a:lnTo>
                  <a:pt x="3581523" y="0"/>
                </a:lnTo>
                <a:lnTo>
                  <a:pt x="3581523" y="458404"/>
                </a:lnTo>
                <a:lnTo>
                  <a:pt x="0" y="458404"/>
                </a:lnTo>
                <a:lnTo>
                  <a:pt x="0" y="0"/>
                </a:lnTo>
                <a:close/>
              </a:path>
            </a:pathLst>
          </a:custGeom>
          <a:blipFill>
            <a:blip r:embed="rId5"/>
            <a:stretch>
              <a:fillRect l="0" t="-1993" r="0" b="-1993"/>
            </a:stretch>
          </a:blipFill>
        </p:spPr>
      </p:sp>
      <p:sp>
        <p:nvSpPr>
          <p:cNvPr name="TextBox 8" id="8"/>
          <p:cNvSpPr txBox="true"/>
          <p:nvPr/>
        </p:nvSpPr>
        <p:spPr>
          <a:xfrm rot="0">
            <a:off x="1028700" y="888979"/>
            <a:ext cx="10322161"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4- MÉTRIQUES D’EVALUATION</a:t>
            </a:r>
          </a:p>
        </p:txBody>
      </p:sp>
      <p:sp>
        <p:nvSpPr>
          <p:cNvPr name="TextBox 9" id="9"/>
          <p:cNvSpPr txBox="true"/>
          <p:nvPr/>
        </p:nvSpPr>
        <p:spPr>
          <a:xfrm rot="0">
            <a:off x="2895774" y="2119824"/>
            <a:ext cx="10861172" cy="1564124"/>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MÉTRIQUES POUR ÉVALUER LA QUALITÉ D’IMAGE</a:t>
            </a:r>
          </a:p>
        </p:txBody>
      </p:sp>
      <p:grpSp>
        <p:nvGrpSpPr>
          <p:cNvPr name="Group 10" id="10"/>
          <p:cNvGrpSpPr/>
          <p:nvPr/>
        </p:nvGrpSpPr>
        <p:grpSpPr>
          <a:xfrm rot="0">
            <a:off x="16726274" y="9726761"/>
            <a:ext cx="1066053" cy="370038"/>
            <a:chOff x="0" y="0"/>
            <a:chExt cx="3070231" cy="1065710"/>
          </a:xfrm>
        </p:grpSpPr>
        <p:sp>
          <p:nvSpPr>
            <p:cNvPr name="Freeform 11" id="11"/>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2" id="12"/>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3" id="13"/>
          <p:cNvSpPr txBox="true"/>
          <p:nvPr/>
        </p:nvSpPr>
        <p:spPr>
          <a:xfrm rot="0">
            <a:off x="17093297"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aphicFrame>
        <p:nvGraphicFramePr>
          <p:cNvPr name="Table 5" id="5"/>
          <p:cNvGraphicFramePr>
            <a:graphicFrameLocks noGrp="true"/>
          </p:cNvGraphicFramePr>
          <p:nvPr/>
        </p:nvGraphicFramePr>
        <p:xfrm>
          <a:off x="1169585" y="3600450"/>
          <a:ext cx="15945232" cy="6686550"/>
        </p:xfrm>
        <a:graphic>
          <a:graphicData uri="http://schemas.openxmlformats.org/drawingml/2006/table">
            <a:tbl>
              <a:tblPr/>
              <a:tblGrid>
                <a:gridCol w="3075834"/>
                <a:gridCol w="6645019"/>
                <a:gridCol w="6224379"/>
              </a:tblGrid>
              <a:tr h="1283664">
                <a:tc>
                  <a:txBody>
                    <a:bodyPr anchor="t" rtlCol="false"/>
                    <a:lstStyle/>
                    <a:p>
                      <a:pPr algn="ctr" marL="0" indent="0" lvl="0">
                        <a:lnSpc>
                          <a:spcPts val="3079"/>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R-Precision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CLIP Score(Contrastive Language–Image Pre-training)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5436">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Objectif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Évalue la correspondance entre une image générée et sa description textuelle.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Évalue la similarité sémantique entre une image et une légende à l’aide du modèle CLIP (OpenAI).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3664">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Formule mathématique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similarité cosinus entre les vecteurs encodés du texte et de l’image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079"/>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3664">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Meilleur performance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un RP élevé indique une correspondance texte-image précise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un score élevé reflète une forte correspondance sémantique.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20121">
                <a:tc>
                  <a:txBody>
                    <a:bodyPr anchor="t" rtlCol="false"/>
                    <a:lstStyle/>
                    <a:p>
                      <a:pPr algn="ctr" marL="0" indent="0" lvl="0">
                        <a:lnSpc>
                          <a:spcPts val="3079"/>
                        </a:lnSpc>
                        <a:spcBef>
                          <a:spcPct val="0"/>
                        </a:spcBef>
                        <a:defRPr/>
                      </a:pPr>
                      <a:r>
                        <a:rPr lang="en-US" b="true" sz="2199" strike="noStrike" u="none">
                          <a:solidFill>
                            <a:srgbClr val="000000"/>
                          </a:solidFill>
                          <a:latin typeface="Nunito Sans Expanded Bold"/>
                          <a:ea typeface="Nunito Sans Expanded Bold"/>
                          <a:cs typeface="Nunito Sans Expanded Bold"/>
                          <a:sym typeface="Nunito Sans Expanded Bold"/>
                        </a:rPr>
                        <a:t>Limite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-Ne prend pas en compte la qualité visuelle des images générées.</a:t>
                      </a:r>
                      <a:endParaRPr lang="en-US" sz="1100"/>
                    </a:p>
                    <a:p>
                      <a:pPr algn="ctr" marL="0" indent="0" lvl="0">
                        <a:lnSpc>
                          <a:spcPts val="2100"/>
                        </a:lnSpc>
                        <a:spcBef>
                          <a:spcPct val="0"/>
                        </a:spcBef>
                      </a:pPr>
                      <a:r>
                        <a:rPr lang="en-US" b="true" sz="1500" strike="noStrike" u="none">
                          <a:solidFill>
                            <a:srgbClr val="000000"/>
                          </a:solidFill>
                          <a:latin typeface="Nunito Sans Expanded Bold"/>
                          <a:ea typeface="Nunito Sans Expanded Bold"/>
                          <a:cs typeface="Nunito Sans Expanded Bold"/>
                          <a:sym typeface="Nunito Sans Expanded Bold"/>
                        </a:rPr>
                        <a:t>-Sensible aux encodages textuels et visuels utilisés.</a:t>
                      </a:r>
                    </a:p>
                    <a:p>
                      <a:pPr algn="ctr" marL="0" indent="0" lvl="0">
                        <a:lnSpc>
                          <a:spcPts val="2100"/>
                        </a:lnSpc>
                        <a:spcBef>
                          <a:spcPct val="0"/>
                        </a:spcBef>
                      </a:pPr>
                      <a:r>
                        <a:rPr lang="en-US" b="true" sz="1500" strike="noStrike" u="none">
                          <a:solidFill>
                            <a:srgbClr val="000000"/>
                          </a:solidFill>
                          <a:latin typeface="Nunito Sans Expanded Bold"/>
                          <a:ea typeface="Nunito Sans Expanded Bold"/>
                          <a:cs typeface="Nunito Sans Expanded Bold"/>
                          <a:sym typeface="Nunito Sans Expanded Bold"/>
                        </a:rPr>
                        <a:t>-Repose sur la qualité des légendes alternatives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100"/>
                        </a:lnSpc>
                        <a:spcBef>
                          <a:spcPct val="0"/>
                        </a:spcBef>
                        <a:defRPr/>
                      </a:pPr>
                      <a:r>
                        <a:rPr lang="en-US" b="true" sz="1500" strike="noStrike" u="none">
                          <a:solidFill>
                            <a:srgbClr val="000000"/>
                          </a:solidFill>
                          <a:latin typeface="Nunito Sans Expanded Bold"/>
                          <a:ea typeface="Nunito Sans Expanded Bold"/>
                          <a:cs typeface="Nunito Sans Expanded Bold"/>
                          <a:sym typeface="Nunito Sans Expanded Bold"/>
                        </a:rPr>
                        <a:t>-Dépend du modèle CLIP, qui peut introduire des biais ou des erreurs sur des concepts mal représentés.</a:t>
                      </a:r>
                      <a:endParaRPr lang="en-US" sz="1100"/>
                    </a:p>
                    <a:p>
                      <a:pPr algn="ctr" marL="0" indent="0" lvl="0">
                        <a:lnSpc>
                          <a:spcPts val="2100"/>
                        </a:lnSpc>
                        <a:spcBef>
                          <a:spcPct val="0"/>
                        </a:spcBef>
                      </a:pPr>
                      <a:r>
                        <a:rPr lang="en-US" b="true" sz="1500" strike="noStrike" u="none">
                          <a:solidFill>
                            <a:srgbClr val="000000"/>
                          </a:solidFill>
                          <a:latin typeface="Nunito Sans Expanded Bold"/>
                          <a:ea typeface="Nunito Sans Expanded Bold"/>
                          <a:cs typeface="Nunito Sans Expanded Bold"/>
                          <a:sym typeface="Nunito Sans Expanded Bold"/>
                        </a:rPr>
                        <a:t>-Moins fiable pour des générateurs qui produisent des détails subtils ou des alignements complexes.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11350861" y="6287416"/>
            <a:ext cx="4968103" cy="527946"/>
          </a:xfrm>
          <a:custGeom>
            <a:avLst/>
            <a:gdLst/>
            <a:ahLst/>
            <a:cxnLst/>
            <a:rect r="r" b="b" t="t" l="l"/>
            <a:pathLst>
              <a:path h="527946" w="4968103">
                <a:moveTo>
                  <a:pt x="0" y="0"/>
                </a:moveTo>
                <a:lnTo>
                  <a:pt x="4968103" y="0"/>
                </a:lnTo>
                <a:lnTo>
                  <a:pt x="4968103" y="527946"/>
                </a:lnTo>
                <a:lnTo>
                  <a:pt x="0" y="527946"/>
                </a:lnTo>
                <a:lnTo>
                  <a:pt x="0" y="0"/>
                </a:lnTo>
                <a:close/>
              </a:path>
            </a:pathLst>
          </a:custGeom>
          <a:blipFill>
            <a:blip r:embed="rId5"/>
            <a:stretch>
              <a:fillRect l="0" t="0" r="0" b="0"/>
            </a:stretch>
          </a:blipFill>
        </p:spPr>
      </p:sp>
      <p:sp>
        <p:nvSpPr>
          <p:cNvPr name="TextBox 7" id="7"/>
          <p:cNvSpPr txBox="true"/>
          <p:nvPr/>
        </p:nvSpPr>
        <p:spPr>
          <a:xfrm rot="0">
            <a:off x="1028700" y="888979"/>
            <a:ext cx="10322161"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4- MÉTRIQUES D’EVALUATION</a:t>
            </a:r>
          </a:p>
        </p:txBody>
      </p:sp>
      <p:sp>
        <p:nvSpPr>
          <p:cNvPr name="TextBox 8" id="8"/>
          <p:cNvSpPr txBox="true"/>
          <p:nvPr/>
        </p:nvSpPr>
        <p:spPr>
          <a:xfrm rot="0">
            <a:off x="2895774" y="2036326"/>
            <a:ext cx="13590649" cy="1564124"/>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MÉTRIQUES POUR ÉVALUER L’ALIGNEMENT ENTRE TEXTE ET IMAGE</a:t>
            </a:r>
          </a:p>
        </p:txBody>
      </p:sp>
      <p:grpSp>
        <p:nvGrpSpPr>
          <p:cNvPr name="Group 9" id="9"/>
          <p:cNvGrpSpPr/>
          <p:nvPr/>
        </p:nvGrpSpPr>
        <p:grpSpPr>
          <a:xfrm rot="0">
            <a:off x="16726274" y="9726761"/>
            <a:ext cx="1066053" cy="370038"/>
            <a:chOff x="0" y="0"/>
            <a:chExt cx="3070231" cy="1065710"/>
          </a:xfrm>
        </p:grpSpPr>
        <p:sp>
          <p:nvSpPr>
            <p:cNvPr name="Freeform 10" id="10"/>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1" id="11"/>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2" id="12"/>
          <p:cNvSpPr txBox="true"/>
          <p:nvPr/>
        </p:nvSpPr>
        <p:spPr>
          <a:xfrm rot="0">
            <a:off x="17114818"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34565" y="390607"/>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5878610" y="4988086"/>
            <a:ext cx="11890034"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CHALLENGES ET LIMITATIONS</a:t>
            </a:r>
          </a:p>
        </p:txBody>
      </p:sp>
      <p:sp>
        <p:nvSpPr>
          <p:cNvPr name="TextBox 6" id="6"/>
          <p:cNvSpPr txBox="true"/>
          <p:nvPr/>
        </p:nvSpPr>
        <p:spPr>
          <a:xfrm rot="0">
            <a:off x="7730229" y="2671705"/>
            <a:ext cx="1783259" cy="2097424"/>
          </a:xfrm>
          <a:prstGeom prst="rect">
            <a:avLst/>
          </a:prstGeom>
        </p:spPr>
        <p:txBody>
          <a:bodyPr anchor="t" rtlCol="false" tIns="0" lIns="0" bIns="0" rIns="0">
            <a:spAutoFit/>
          </a:bodyPr>
          <a:lstStyle/>
          <a:p>
            <a:pPr algn="ctr">
              <a:lnSpc>
                <a:spcPts val="17218"/>
              </a:lnSpc>
            </a:pPr>
            <a:r>
              <a:rPr lang="en-US" sz="12299" b="true">
                <a:solidFill>
                  <a:srgbClr val="211F1C"/>
                </a:solidFill>
                <a:latin typeface="Open Sans Bold"/>
                <a:ea typeface="Open Sans Bold"/>
                <a:cs typeface="Open Sans Bold"/>
                <a:sym typeface="Open Sans Bold"/>
              </a:rPr>
              <a:t>05</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1028700" y="2504369"/>
            <a:ext cx="15953699" cy="5719251"/>
          </a:xfrm>
          <a:custGeom>
            <a:avLst/>
            <a:gdLst/>
            <a:ahLst/>
            <a:cxnLst/>
            <a:rect r="r" b="b" t="t" l="l"/>
            <a:pathLst>
              <a:path h="5719251" w="15953699">
                <a:moveTo>
                  <a:pt x="0" y="0"/>
                </a:moveTo>
                <a:lnTo>
                  <a:pt x="15953699" y="0"/>
                </a:lnTo>
                <a:lnTo>
                  <a:pt x="15953699" y="5719250"/>
                </a:lnTo>
                <a:lnTo>
                  <a:pt x="0" y="5719250"/>
                </a:lnTo>
                <a:lnTo>
                  <a:pt x="0" y="0"/>
                </a:lnTo>
                <a:close/>
              </a:path>
            </a:pathLst>
          </a:custGeom>
          <a:blipFill>
            <a:blip r:embed="rId5"/>
            <a:stretch>
              <a:fillRect l="0" t="0" r="0" b="0"/>
            </a:stretch>
          </a:blipFill>
        </p:spPr>
      </p:sp>
      <p:sp>
        <p:nvSpPr>
          <p:cNvPr name="TextBox 6" id="6"/>
          <p:cNvSpPr txBox="true"/>
          <p:nvPr/>
        </p:nvSpPr>
        <p:spPr>
          <a:xfrm rot="0">
            <a:off x="1028700" y="888979"/>
            <a:ext cx="10322161"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5- CHALLENGES ET LIMITATIONS</a:t>
            </a: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05620"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49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693951" y="-81852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Freeform 8" id="8"/>
          <p:cNvSpPr/>
          <p:nvPr/>
        </p:nvSpPr>
        <p:spPr>
          <a:xfrm flipH="false" flipV="false" rot="0">
            <a:off x="3973230" y="5402045"/>
            <a:ext cx="9844227" cy="3856255"/>
          </a:xfrm>
          <a:custGeom>
            <a:avLst/>
            <a:gdLst/>
            <a:ahLst/>
            <a:cxnLst/>
            <a:rect r="r" b="b" t="t" l="l"/>
            <a:pathLst>
              <a:path h="3856255" w="9844227">
                <a:moveTo>
                  <a:pt x="0" y="0"/>
                </a:moveTo>
                <a:lnTo>
                  <a:pt x="9844227" y="0"/>
                </a:lnTo>
                <a:lnTo>
                  <a:pt x="9844227" y="3856255"/>
                </a:lnTo>
                <a:lnTo>
                  <a:pt x="0" y="3856255"/>
                </a:lnTo>
                <a:lnTo>
                  <a:pt x="0" y="0"/>
                </a:lnTo>
                <a:close/>
              </a:path>
            </a:pathLst>
          </a:custGeom>
          <a:blipFill>
            <a:blip r:embed="rId4"/>
            <a:stretch>
              <a:fillRect l="0" t="0" r="0" b="0"/>
            </a:stretch>
          </a:blipFill>
        </p:spPr>
      </p:sp>
      <p:sp>
        <p:nvSpPr>
          <p:cNvPr name="TextBox 9" id="9"/>
          <p:cNvSpPr txBox="true"/>
          <p:nvPr/>
        </p:nvSpPr>
        <p:spPr>
          <a:xfrm rot="0">
            <a:off x="3817915" y="797388"/>
            <a:ext cx="10154857" cy="1175966"/>
          </a:xfrm>
          <a:prstGeom prst="rect">
            <a:avLst/>
          </a:prstGeom>
        </p:spPr>
        <p:txBody>
          <a:bodyPr anchor="t" rtlCol="false" tIns="0" lIns="0" bIns="0" rIns="0">
            <a:spAutoFit/>
          </a:bodyPr>
          <a:lstStyle/>
          <a:p>
            <a:pPr algn="ctr">
              <a:lnSpc>
                <a:spcPts val="4569"/>
              </a:lnSpc>
            </a:pPr>
            <a:r>
              <a:rPr lang="en-US" sz="4524" spc="452">
                <a:solidFill>
                  <a:srgbClr val="211F1C"/>
                </a:solidFill>
                <a:latin typeface="Anton"/>
                <a:ea typeface="Anton"/>
                <a:cs typeface="Anton"/>
                <a:sym typeface="Anton"/>
              </a:rPr>
              <a:t>Architecture Générale de la Synthèse Texte-Image</a:t>
            </a:r>
          </a:p>
        </p:txBody>
      </p:sp>
      <p:sp>
        <p:nvSpPr>
          <p:cNvPr name="TextBox 10" id="10"/>
          <p:cNvSpPr txBox="true"/>
          <p:nvPr/>
        </p:nvSpPr>
        <p:spPr>
          <a:xfrm rot="0">
            <a:off x="2696835" y="3220339"/>
            <a:ext cx="14094995" cy="1923161"/>
          </a:xfrm>
          <a:prstGeom prst="rect">
            <a:avLst/>
          </a:prstGeom>
        </p:spPr>
        <p:txBody>
          <a:bodyPr anchor="t" rtlCol="false" tIns="0" lIns="0" bIns="0" rIns="0">
            <a:spAutoFit/>
          </a:bodyPr>
          <a:lstStyle/>
          <a:p>
            <a:pPr algn="l" marL="604519" indent="-302260" lvl="1">
              <a:lnSpc>
                <a:spcPts val="3891"/>
              </a:lnSpc>
              <a:buFont typeface="Arial"/>
              <a:buChar char="•"/>
            </a:pPr>
            <a:r>
              <a:rPr lang="en-US" b="true" sz="2799" spc="279">
                <a:solidFill>
                  <a:srgbClr val="211F1C"/>
                </a:solidFill>
                <a:latin typeface="Nunito Sans Expanded Bold"/>
                <a:ea typeface="Nunito Sans Expanded Bold"/>
                <a:cs typeface="Nunito Sans Expanded Bold"/>
                <a:sym typeface="Nunito Sans Expanded Bold"/>
              </a:rPr>
              <a:t>Entrée</a:t>
            </a:r>
            <a:r>
              <a:rPr lang="en-US" sz="2799" spc="279">
                <a:solidFill>
                  <a:srgbClr val="211F1C"/>
                </a:solidFill>
                <a:latin typeface="Nunito Sans Expanded"/>
                <a:ea typeface="Nunito Sans Expanded"/>
                <a:cs typeface="Nunito Sans Expanded"/>
                <a:sym typeface="Nunito Sans Expanded"/>
              </a:rPr>
              <a:t> : Description textuelle en langage naturel.</a:t>
            </a:r>
          </a:p>
          <a:p>
            <a:pPr algn="l" marL="604519" indent="-302260" lvl="1">
              <a:lnSpc>
                <a:spcPts val="3891"/>
              </a:lnSpc>
              <a:buFont typeface="Arial"/>
              <a:buChar char="•"/>
            </a:pPr>
            <a:r>
              <a:rPr lang="en-US" b="true" sz="2799" spc="279">
                <a:solidFill>
                  <a:srgbClr val="211F1C"/>
                </a:solidFill>
                <a:latin typeface="Nunito Sans Expanded Bold"/>
                <a:ea typeface="Nunito Sans Expanded Bold"/>
                <a:cs typeface="Nunito Sans Expanded Bold"/>
                <a:sym typeface="Nunito Sans Expanded Bold"/>
              </a:rPr>
              <a:t>Processus</a:t>
            </a:r>
            <a:r>
              <a:rPr lang="en-US" sz="2799" spc="279">
                <a:solidFill>
                  <a:srgbClr val="211F1C"/>
                </a:solidFill>
                <a:latin typeface="Nunito Sans Expanded"/>
                <a:ea typeface="Nunito Sans Expanded"/>
                <a:cs typeface="Nunito Sans Expanded"/>
                <a:sym typeface="Nunito Sans Expanded"/>
              </a:rPr>
              <a:t> : Texte intégré dans un modèle génératif     </a:t>
            </a:r>
          </a:p>
          <a:p>
            <a:pPr algn="l">
              <a:lnSpc>
                <a:spcPts val="3891"/>
              </a:lnSpc>
            </a:pPr>
            <a:r>
              <a:rPr lang="en-US" sz="2799" spc="279">
                <a:solidFill>
                  <a:srgbClr val="211F1C"/>
                </a:solidFill>
                <a:latin typeface="Nunito Sans Expanded"/>
                <a:ea typeface="Nunito Sans Expanded"/>
                <a:cs typeface="Nunito Sans Expanded"/>
                <a:sym typeface="Nunito Sans Expanded"/>
              </a:rPr>
              <a:t>    d’images (GAN, VAE, modèle de diffusion).</a:t>
            </a:r>
          </a:p>
          <a:p>
            <a:pPr algn="l" marL="604519" indent="-302260" lvl="1">
              <a:lnSpc>
                <a:spcPts val="3891"/>
              </a:lnSpc>
              <a:buFont typeface="Arial"/>
              <a:buChar char="•"/>
            </a:pPr>
            <a:r>
              <a:rPr lang="en-US" b="true" sz="2799" spc="279">
                <a:solidFill>
                  <a:srgbClr val="211F1C"/>
                </a:solidFill>
                <a:latin typeface="Nunito Sans Expanded Bold"/>
                <a:ea typeface="Nunito Sans Expanded Bold"/>
                <a:cs typeface="Nunito Sans Expanded Bold"/>
                <a:sym typeface="Nunito Sans Expanded Bold"/>
              </a:rPr>
              <a:t>Sortie :</a:t>
            </a:r>
            <a:r>
              <a:rPr lang="en-US" sz="2799" spc="279">
                <a:solidFill>
                  <a:srgbClr val="211F1C"/>
                </a:solidFill>
                <a:latin typeface="Nunito Sans Expanded"/>
                <a:ea typeface="Nunito Sans Expanded"/>
                <a:cs typeface="Nunito Sans Expanded"/>
                <a:sym typeface="Nunito Sans Expanded"/>
              </a:rPr>
              <a:t> Image visuelle alignée avec le texte d’entrée.</a:t>
            </a:r>
          </a:p>
        </p:txBody>
      </p:sp>
      <p:sp>
        <p:nvSpPr>
          <p:cNvPr name="TextBox 11" id="11"/>
          <p:cNvSpPr txBox="true"/>
          <p:nvPr/>
        </p:nvSpPr>
        <p:spPr>
          <a:xfrm rot="0">
            <a:off x="17184201"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34565" y="390607"/>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5878610" y="4988086"/>
            <a:ext cx="11890034"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FUTURE DIRECTIONS</a:t>
            </a:r>
          </a:p>
        </p:txBody>
      </p:sp>
      <p:sp>
        <p:nvSpPr>
          <p:cNvPr name="TextBox 6" id="6"/>
          <p:cNvSpPr txBox="true"/>
          <p:nvPr/>
        </p:nvSpPr>
        <p:spPr>
          <a:xfrm rot="0">
            <a:off x="7730229" y="2671705"/>
            <a:ext cx="1783259" cy="2097424"/>
          </a:xfrm>
          <a:prstGeom prst="rect">
            <a:avLst/>
          </a:prstGeom>
        </p:spPr>
        <p:txBody>
          <a:bodyPr anchor="t" rtlCol="false" tIns="0" lIns="0" bIns="0" rIns="0">
            <a:spAutoFit/>
          </a:bodyPr>
          <a:lstStyle/>
          <a:p>
            <a:pPr algn="ctr">
              <a:lnSpc>
                <a:spcPts val="17218"/>
              </a:lnSpc>
            </a:pPr>
            <a:r>
              <a:rPr lang="en-US" sz="12299" b="true">
                <a:solidFill>
                  <a:srgbClr val="211F1C"/>
                </a:solidFill>
                <a:latin typeface="Open Sans Bold"/>
                <a:ea typeface="Open Sans Bold"/>
                <a:cs typeface="Open Sans Bold"/>
                <a:sym typeface="Open Sans Bold"/>
              </a:rPr>
              <a:t>06</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8" id="8"/>
          <p:cNvSpPr txBox="true"/>
          <p:nvPr/>
        </p:nvSpPr>
        <p:spPr>
          <a:xfrm rot="0">
            <a:off x="17100798"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51</a:t>
            </a:r>
          </a:p>
        </p:txBody>
      </p:sp>
      <p:grpSp>
        <p:nvGrpSpPr>
          <p:cNvPr name="Group 9" id="9"/>
          <p:cNvGrpSpPr/>
          <p:nvPr/>
        </p:nvGrpSpPr>
        <p:grpSpPr>
          <a:xfrm rot="0">
            <a:off x="269189" y="755629"/>
            <a:ext cx="17523138" cy="8254147"/>
            <a:chOff x="0" y="0"/>
            <a:chExt cx="23364184" cy="11005530"/>
          </a:xfrm>
        </p:grpSpPr>
        <p:sp>
          <p:nvSpPr>
            <p:cNvPr name="TextBox 10" id="10"/>
            <p:cNvSpPr txBox="true"/>
            <p:nvPr/>
          </p:nvSpPr>
          <p:spPr>
            <a:xfrm rot="0">
              <a:off x="1012682" y="133350"/>
              <a:ext cx="13762881" cy="130132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6- FUTURE DIRECTIONS</a:t>
              </a:r>
            </a:p>
          </p:txBody>
        </p:sp>
        <p:sp>
          <p:nvSpPr>
            <p:cNvPr name="TextBox 11" id="11"/>
            <p:cNvSpPr txBox="true"/>
            <p:nvPr/>
          </p:nvSpPr>
          <p:spPr>
            <a:xfrm rot="0">
              <a:off x="1079903" y="2188582"/>
              <a:ext cx="22284280" cy="1832762"/>
            </a:xfrm>
            <a:prstGeom prst="rect">
              <a:avLst/>
            </a:prstGeom>
          </p:spPr>
          <p:txBody>
            <a:bodyPr anchor="t" rtlCol="false" tIns="0" lIns="0" bIns="0" rIns="0">
              <a:spAutoFit/>
            </a:bodyPr>
            <a:lstStyle/>
            <a:p>
              <a:pPr algn="l">
                <a:lnSpc>
                  <a:spcPts val="4336"/>
                </a:lnSpc>
              </a:pPr>
              <a:r>
                <a:rPr lang="en-US" sz="2871" b="true">
                  <a:solidFill>
                    <a:srgbClr val="211F1C"/>
                  </a:solidFill>
                  <a:latin typeface="Nunito Sans Expanded Bold"/>
                  <a:ea typeface="Nunito Sans Expanded Bold"/>
                  <a:cs typeface="Nunito Sans Expanded Bold"/>
                  <a:sym typeface="Nunito Sans Expanded Bold"/>
                </a:rPr>
                <a:t>Progrès technologiques</a:t>
              </a:r>
            </a:p>
            <a:p>
              <a:pPr algn="l">
                <a:lnSpc>
                  <a:spcPts val="3473"/>
                </a:lnSpc>
                <a:spcBef>
                  <a:spcPct val="0"/>
                </a:spcBef>
              </a:pPr>
              <a:r>
                <a:rPr lang="en-US" sz="2300">
                  <a:solidFill>
                    <a:srgbClr val="211F1C"/>
                  </a:solidFill>
                  <a:latin typeface="Nunito Sans Expanded"/>
                  <a:ea typeface="Nunito Sans Expanded"/>
                  <a:cs typeface="Nunito Sans Expanded"/>
                  <a:sym typeface="Nunito Sans Expanded"/>
                </a:rPr>
                <a:t>Les modèles text-to-image comme DALL-E et Stable Diffusion évoluent rapidement grâce à l'open-source.</a:t>
              </a:r>
            </a:p>
          </p:txBody>
        </p:sp>
        <p:sp>
          <p:nvSpPr>
            <p:cNvPr name="TextBox 12" id="12"/>
            <p:cNvSpPr txBox="true"/>
            <p:nvPr/>
          </p:nvSpPr>
          <p:spPr>
            <a:xfrm rot="0">
              <a:off x="1079903" y="4516644"/>
              <a:ext cx="22284280" cy="1832762"/>
            </a:xfrm>
            <a:prstGeom prst="rect">
              <a:avLst/>
            </a:prstGeom>
          </p:spPr>
          <p:txBody>
            <a:bodyPr anchor="t" rtlCol="false" tIns="0" lIns="0" bIns="0" rIns="0">
              <a:spAutoFit/>
            </a:bodyPr>
            <a:lstStyle/>
            <a:p>
              <a:pPr algn="l">
                <a:lnSpc>
                  <a:spcPts val="4336"/>
                </a:lnSpc>
              </a:pPr>
              <a:r>
                <a:rPr lang="en-US" sz="2871" b="true">
                  <a:solidFill>
                    <a:srgbClr val="211F1C"/>
                  </a:solidFill>
                  <a:latin typeface="Nunito Sans Expanded Bold"/>
                  <a:ea typeface="Nunito Sans Expanded Bold"/>
                  <a:cs typeface="Nunito Sans Expanded Bold"/>
                  <a:sym typeface="Nunito Sans Expanded Bold"/>
                </a:rPr>
                <a:t>Modèles multilingues</a:t>
              </a:r>
            </a:p>
            <a:p>
              <a:pPr algn="l">
                <a:lnSpc>
                  <a:spcPts val="3473"/>
                </a:lnSpc>
                <a:spcBef>
                  <a:spcPct val="0"/>
                </a:spcBef>
              </a:pPr>
              <a:r>
                <a:rPr lang="en-US" sz="2300">
                  <a:solidFill>
                    <a:srgbClr val="211F1C"/>
                  </a:solidFill>
                  <a:latin typeface="Nunito Sans Expanded"/>
                  <a:ea typeface="Nunito Sans Expanded"/>
                  <a:cs typeface="Nunito Sans Expanded"/>
                  <a:sym typeface="Nunito Sans Expanded"/>
                </a:rPr>
                <a:t>Des modèles multilingues sont développés pour surmonter les barrières linguistiques et améliorer l'accès aux informations.</a:t>
              </a:r>
            </a:p>
          </p:txBody>
        </p:sp>
        <p:sp>
          <p:nvSpPr>
            <p:cNvPr name="TextBox 13" id="13"/>
            <p:cNvSpPr txBox="true"/>
            <p:nvPr/>
          </p:nvSpPr>
          <p:spPr>
            <a:xfrm rot="0">
              <a:off x="1129303" y="6844706"/>
              <a:ext cx="22234880" cy="1832762"/>
            </a:xfrm>
            <a:prstGeom prst="rect">
              <a:avLst/>
            </a:prstGeom>
          </p:spPr>
          <p:txBody>
            <a:bodyPr anchor="t" rtlCol="false" tIns="0" lIns="0" bIns="0" rIns="0">
              <a:spAutoFit/>
            </a:bodyPr>
            <a:lstStyle/>
            <a:p>
              <a:pPr algn="l">
                <a:lnSpc>
                  <a:spcPts val="4336"/>
                </a:lnSpc>
              </a:pPr>
              <a:r>
                <a:rPr lang="en-US" sz="2871" b="true">
                  <a:solidFill>
                    <a:srgbClr val="211F1C"/>
                  </a:solidFill>
                  <a:latin typeface="Nunito Sans Expanded Bold"/>
                  <a:ea typeface="Nunito Sans Expanded Bold"/>
                  <a:cs typeface="Nunito Sans Expanded Bold"/>
                  <a:sym typeface="Nunito Sans Expanded Bold"/>
                </a:rPr>
                <a:t>Efficacité et durabilité</a:t>
              </a:r>
            </a:p>
            <a:p>
              <a:pPr algn="l">
                <a:lnSpc>
                  <a:spcPts val="3473"/>
                </a:lnSpc>
                <a:spcBef>
                  <a:spcPct val="0"/>
                </a:spcBef>
              </a:pPr>
              <a:r>
                <a:rPr lang="en-US" sz="2300">
                  <a:solidFill>
                    <a:srgbClr val="211F1C"/>
                  </a:solidFill>
                  <a:latin typeface="Nunito Sans Expanded"/>
                  <a:ea typeface="Nunito Sans Expanded"/>
                  <a:cs typeface="Nunito Sans Expanded"/>
                  <a:sym typeface="Nunito Sans Expanded"/>
                </a:rPr>
                <a:t>Réduire la complexité computationnelle pour améliorer l'accessibilité et la durabilité des technologies.</a:t>
              </a:r>
            </a:p>
          </p:txBody>
        </p:sp>
        <p:sp>
          <p:nvSpPr>
            <p:cNvPr name="TextBox 14" id="14"/>
            <p:cNvSpPr txBox="true"/>
            <p:nvPr/>
          </p:nvSpPr>
          <p:spPr>
            <a:xfrm rot="0">
              <a:off x="1129303" y="9172768"/>
              <a:ext cx="22234880" cy="1832762"/>
            </a:xfrm>
            <a:prstGeom prst="rect">
              <a:avLst/>
            </a:prstGeom>
          </p:spPr>
          <p:txBody>
            <a:bodyPr anchor="t" rtlCol="false" tIns="0" lIns="0" bIns="0" rIns="0">
              <a:spAutoFit/>
            </a:bodyPr>
            <a:lstStyle/>
            <a:p>
              <a:pPr algn="l">
                <a:lnSpc>
                  <a:spcPts val="4336"/>
                </a:lnSpc>
              </a:pPr>
              <a:r>
                <a:rPr lang="en-US" sz="2871" b="true">
                  <a:solidFill>
                    <a:srgbClr val="211F1C"/>
                  </a:solidFill>
                  <a:latin typeface="Nunito Sans Expanded Bold"/>
                  <a:ea typeface="Nunito Sans Expanded Bold"/>
                  <a:cs typeface="Nunito Sans Expanded Bold"/>
                  <a:sym typeface="Nunito Sans Expanded Bold"/>
                </a:rPr>
                <a:t>Applications futures</a:t>
              </a:r>
            </a:p>
            <a:p>
              <a:pPr algn="l">
                <a:lnSpc>
                  <a:spcPts val="3473"/>
                </a:lnSpc>
                <a:spcBef>
                  <a:spcPct val="0"/>
                </a:spcBef>
              </a:pPr>
              <a:r>
                <a:rPr lang="en-US" sz="2300">
                  <a:solidFill>
                    <a:srgbClr val="211F1C"/>
                  </a:solidFill>
                  <a:latin typeface="Nunito Sans Expanded"/>
                  <a:ea typeface="Nunito Sans Expanded"/>
                  <a:cs typeface="Nunito Sans Expanded"/>
                  <a:sym typeface="Nunito Sans Expanded"/>
                </a:rPr>
                <a:t>Les applications dans des secteurs comme l'éducation, le design, et le marketing sont en pleine expansion.</a:t>
              </a:r>
            </a:p>
          </p:txBody>
        </p:sp>
        <p:sp>
          <p:nvSpPr>
            <p:cNvPr name="Freeform 15" id="15"/>
            <p:cNvSpPr/>
            <p:nvPr/>
          </p:nvSpPr>
          <p:spPr>
            <a:xfrm flipH="false" flipV="false" rot="0">
              <a:off x="0" y="2264782"/>
              <a:ext cx="881721" cy="753470"/>
            </a:xfrm>
            <a:custGeom>
              <a:avLst/>
              <a:gdLst/>
              <a:ahLst/>
              <a:cxnLst/>
              <a:rect r="r" b="b" t="t" l="l"/>
              <a:pathLst>
                <a:path h="753470" w="881721">
                  <a:moveTo>
                    <a:pt x="0" y="0"/>
                  </a:moveTo>
                  <a:lnTo>
                    <a:pt x="881721" y="0"/>
                  </a:lnTo>
                  <a:lnTo>
                    <a:pt x="881721" y="753470"/>
                  </a:lnTo>
                  <a:lnTo>
                    <a:pt x="0" y="753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0" y="4592844"/>
              <a:ext cx="881721" cy="753470"/>
            </a:xfrm>
            <a:custGeom>
              <a:avLst/>
              <a:gdLst/>
              <a:ahLst/>
              <a:cxnLst/>
              <a:rect r="r" b="b" t="t" l="l"/>
              <a:pathLst>
                <a:path h="753470" w="881721">
                  <a:moveTo>
                    <a:pt x="0" y="0"/>
                  </a:moveTo>
                  <a:lnTo>
                    <a:pt x="881721" y="0"/>
                  </a:lnTo>
                  <a:lnTo>
                    <a:pt x="881721" y="753470"/>
                  </a:lnTo>
                  <a:lnTo>
                    <a:pt x="0" y="753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0" y="6920906"/>
              <a:ext cx="881721" cy="753470"/>
            </a:xfrm>
            <a:custGeom>
              <a:avLst/>
              <a:gdLst/>
              <a:ahLst/>
              <a:cxnLst/>
              <a:rect r="r" b="b" t="t" l="l"/>
              <a:pathLst>
                <a:path h="753470" w="881721">
                  <a:moveTo>
                    <a:pt x="0" y="0"/>
                  </a:moveTo>
                  <a:lnTo>
                    <a:pt x="881721" y="0"/>
                  </a:lnTo>
                  <a:lnTo>
                    <a:pt x="881721" y="753470"/>
                  </a:lnTo>
                  <a:lnTo>
                    <a:pt x="0" y="753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0" y="9248968"/>
              <a:ext cx="881721" cy="753470"/>
            </a:xfrm>
            <a:custGeom>
              <a:avLst/>
              <a:gdLst/>
              <a:ahLst/>
              <a:cxnLst/>
              <a:rect r="r" b="b" t="t" l="l"/>
              <a:pathLst>
                <a:path h="753470" w="881721">
                  <a:moveTo>
                    <a:pt x="0" y="0"/>
                  </a:moveTo>
                  <a:lnTo>
                    <a:pt x="881721" y="0"/>
                  </a:lnTo>
                  <a:lnTo>
                    <a:pt x="881721" y="753470"/>
                  </a:lnTo>
                  <a:lnTo>
                    <a:pt x="0" y="753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46974" y="-248806"/>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5878610" y="4988086"/>
            <a:ext cx="11890034"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CAS D’UTILISATION</a:t>
            </a:r>
          </a:p>
        </p:txBody>
      </p:sp>
      <p:sp>
        <p:nvSpPr>
          <p:cNvPr name="TextBox 6" id="6"/>
          <p:cNvSpPr txBox="true"/>
          <p:nvPr/>
        </p:nvSpPr>
        <p:spPr>
          <a:xfrm rot="0">
            <a:off x="7730229" y="2671705"/>
            <a:ext cx="1783259" cy="2097424"/>
          </a:xfrm>
          <a:prstGeom prst="rect">
            <a:avLst/>
          </a:prstGeom>
        </p:spPr>
        <p:txBody>
          <a:bodyPr anchor="t" rtlCol="false" tIns="0" lIns="0" bIns="0" rIns="0">
            <a:spAutoFit/>
          </a:bodyPr>
          <a:lstStyle/>
          <a:p>
            <a:pPr algn="ctr">
              <a:lnSpc>
                <a:spcPts val="17218"/>
              </a:lnSpc>
            </a:pPr>
            <a:r>
              <a:rPr lang="en-US" sz="12299" b="true">
                <a:solidFill>
                  <a:srgbClr val="211F1C"/>
                </a:solidFill>
                <a:latin typeface="Open Sans Bold"/>
                <a:ea typeface="Open Sans Bold"/>
                <a:cs typeface="Open Sans Bold"/>
                <a:sym typeface="Open Sans Bold"/>
              </a:rPr>
              <a:t>07</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46974" y="-248806"/>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Freeform 8" id="8"/>
          <p:cNvSpPr/>
          <p:nvPr/>
        </p:nvSpPr>
        <p:spPr>
          <a:xfrm flipH="false" flipV="false" rot="0">
            <a:off x="1573850" y="3983722"/>
            <a:ext cx="4391513" cy="2978244"/>
          </a:xfrm>
          <a:custGeom>
            <a:avLst/>
            <a:gdLst/>
            <a:ahLst/>
            <a:cxnLst/>
            <a:rect r="r" b="b" t="t" l="l"/>
            <a:pathLst>
              <a:path h="2978244" w="4391513">
                <a:moveTo>
                  <a:pt x="0" y="0"/>
                </a:moveTo>
                <a:lnTo>
                  <a:pt x="4391513" y="0"/>
                </a:lnTo>
                <a:lnTo>
                  <a:pt x="4391513" y="2978244"/>
                </a:lnTo>
                <a:lnTo>
                  <a:pt x="0" y="2978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063524" y="7688155"/>
            <a:ext cx="4337461" cy="4077213"/>
          </a:xfrm>
          <a:custGeom>
            <a:avLst/>
            <a:gdLst/>
            <a:ahLst/>
            <a:cxnLst/>
            <a:rect r="r" b="b" t="t" l="l"/>
            <a:pathLst>
              <a:path h="4077213" w="4337461">
                <a:moveTo>
                  <a:pt x="0" y="0"/>
                </a:moveTo>
                <a:lnTo>
                  <a:pt x="4337460" y="0"/>
                </a:lnTo>
                <a:lnTo>
                  <a:pt x="4337460" y="4077213"/>
                </a:lnTo>
                <a:lnTo>
                  <a:pt x="0" y="4077213"/>
                </a:lnTo>
                <a:lnTo>
                  <a:pt x="0" y="0"/>
                </a:lnTo>
                <a:close/>
              </a:path>
            </a:pathLst>
          </a:custGeom>
          <a:blipFill>
            <a:blip r:embed="rId6"/>
            <a:stretch>
              <a:fillRect l="0" t="0" r="0" b="0"/>
            </a:stretch>
          </a:blipFill>
        </p:spPr>
      </p:sp>
      <p:pic>
        <p:nvPicPr>
          <p:cNvPr name="Picture 10" id="10"/>
          <p:cNvPicPr>
            <a:picLocks noChangeAspect="true"/>
          </p:cNvPicPr>
          <p:nvPr/>
        </p:nvPicPr>
        <p:blipFill>
          <a:blip r:embed="rId7"/>
          <a:srcRect l="0" t="0" r="0" b="0"/>
          <a:stretch>
            <a:fillRect/>
          </a:stretch>
        </p:blipFill>
        <p:spPr>
          <a:xfrm flipH="false" flipV="false" rot="0">
            <a:off x="13063524" y="1018171"/>
            <a:ext cx="3428383" cy="2965551"/>
          </a:xfrm>
          <a:prstGeom prst="rect">
            <a:avLst/>
          </a:prstGeom>
        </p:spPr>
      </p:pic>
      <p:sp>
        <p:nvSpPr>
          <p:cNvPr name="TextBox 11" id="11"/>
          <p:cNvSpPr txBox="true"/>
          <p:nvPr/>
        </p:nvSpPr>
        <p:spPr>
          <a:xfrm rot="0">
            <a:off x="549037" y="7537166"/>
            <a:ext cx="10832651" cy="2099246"/>
          </a:xfrm>
          <a:prstGeom prst="rect">
            <a:avLst/>
          </a:prstGeom>
        </p:spPr>
        <p:txBody>
          <a:bodyPr anchor="t" rtlCol="false" tIns="0" lIns="0" bIns="0" rIns="0">
            <a:spAutoFit/>
          </a:bodyPr>
          <a:lstStyle/>
          <a:p>
            <a:pPr algn="l">
              <a:lnSpc>
                <a:spcPts val="5436"/>
              </a:lnSpc>
            </a:pPr>
            <a:r>
              <a:rPr lang="en-US" sz="3600" b="true">
                <a:solidFill>
                  <a:srgbClr val="000000"/>
                </a:solidFill>
                <a:latin typeface="Nunito Sans Expanded Bold"/>
                <a:ea typeface="Nunito Sans Expanded Bold"/>
                <a:cs typeface="Nunito Sans Expanded Bold"/>
                <a:sym typeface="Nunito Sans Expanded Bold"/>
              </a:rPr>
              <a:t>Création de contenu pour le marketing :</a:t>
            </a:r>
          </a:p>
          <a:p>
            <a:pPr algn="l">
              <a:lnSpc>
                <a:spcPts val="3774"/>
              </a:lnSpc>
            </a:pPr>
            <a:r>
              <a:rPr lang="en-US" sz="2499">
                <a:solidFill>
                  <a:srgbClr val="000000"/>
                </a:solidFill>
                <a:latin typeface="Nunito Sans Expanded"/>
                <a:ea typeface="Nunito Sans Expanded"/>
                <a:cs typeface="Nunito Sans Expanded"/>
                <a:sym typeface="Nunito Sans Expanded"/>
              </a:rPr>
              <a:t>Aide à générer des images personnalisées pour les campagnes marketing ou publicitaires à partir de descriptions de produits.</a:t>
            </a:r>
          </a:p>
        </p:txBody>
      </p:sp>
      <p:sp>
        <p:nvSpPr>
          <p:cNvPr name="TextBox 12" id="12"/>
          <p:cNvSpPr txBox="true"/>
          <p:nvPr/>
        </p:nvSpPr>
        <p:spPr>
          <a:xfrm rot="0">
            <a:off x="549037" y="1160812"/>
            <a:ext cx="11988519" cy="2142935"/>
          </a:xfrm>
          <a:prstGeom prst="rect">
            <a:avLst/>
          </a:prstGeom>
        </p:spPr>
        <p:txBody>
          <a:bodyPr anchor="t" rtlCol="false" tIns="0" lIns="0" bIns="0" rIns="0">
            <a:spAutoFit/>
          </a:bodyPr>
          <a:lstStyle/>
          <a:p>
            <a:pPr algn="l">
              <a:lnSpc>
                <a:spcPts val="5737"/>
              </a:lnSpc>
            </a:pPr>
            <a:r>
              <a:rPr lang="en-US" sz="3799">
                <a:solidFill>
                  <a:srgbClr val="000000"/>
                </a:solidFill>
                <a:latin typeface="Nunito Sans Expanded"/>
                <a:ea typeface="Nunito Sans Expanded"/>
                <a:cs typeface="Nunito Sans Expanded"/>
                <a:sym typeface="Nunito Sans Expanded"/>
              </a:rPr>
              <a:t>Arts créatifs et design</a:t>
            </a:r>
            <a:r>
              <a:rPr lang="en-US" sz="3799">
                <a:solidFill>
                  <a:srgbClr val="000000"/>
                </a:solidFill>
                <a:latin typeface="Nunito Sans Expanded"/>
                <a:ea typeface="Nunito Sans Expanded"/>
                <a:cs typeface="Nunito Sans Expanded"/>
                <a:sym typeface="Nunito Sans Expanded"/>
              </a:rPr>
              <a:t>:</a:t>
            </a:r>
          </a:p>
          <a:p>
            <a:pPr algn="l">
              <a:lnSpc>
                <a:spcPts val="3774"/>
              </a:lnSpc>
            </a:pPr>
            <a:r>
              <a:rPr lang="en-US" sz="2499">
                <a:solidFill>
                  <a:srgbClr val="000000"/>
                </a:solidFill>
                <a:latin typeface="Nunito Sans Expanded"/>
                <a:ea typeface="Nunito Sans Expanded"/>
                <a:cs typeface="Nunito Sans Expanded"/>
                <a:sym typeface="Nunito Sans Expanded"/>
              </a:rPr>
              <a:t>Permet aux artistes et designers de générer des œuvres d'art numériques et des prototypes à partir de descriptions textuelles.</a:t>
            </a:r>
          </a:p>
          <a:p>
            <a:pPr algn="l">
              <a:lnSpc>
                <a:spcPts val="3774"/>
              </a:lnSpc>
            </a:pPr>
          </a:p>
        </p:txBody>
      </p:sp>
      <p:sp>
        <p:nvSpPr>
          <p:cNvPr name="TextBox 13" id="13"/>
          <p:cNvSpPr txBox="true"/>
          <p:nvPr/>
        </p:nvSpPr>
        <p:spPr>
          <a:xfrm rot="0">
            <a:off x="8710549" y="4108356"/>
            <a:ext cx="9387816" cy="3095435"/>
          </a:xfrm>
          <a:prstGeom prst="rect">
            <a:avLst/>
          </a:prstGeom>
        </p:spPr>
        <p:txBody>
          <a:bodyPr anchor="t" rtlCol="false" tIns="0" lIns="0" bIns="0" rIns="0">
            <a:spAutoFit/>
          </a:bodyPr>
          <a:lstStyle/>
          <a:p>
            <a:pPr algn="l">
              <a:lnSpc>
                <a:spcPts val="5737"/>
              </a:lnSpc>
            </a:pPr>
            <a:r>
              <a:rPr lang="en-US" sz="3799" b="true">
                <a:solidFill>
                  <a:srgbClr val="000000"/>
                </a:solidFill>
                <a:latin typeface="Nunito Sans Expanded Bold"/>
                <a:ea typeface="Nunito Sans Expanded Bold"/>
                <a:cs typeface="Nunito Sans Expanded Bold"/>
                <a:sym typeface="Nunito Sans Expanded Bold"/>
              </a:rPr>
              <a:t>E-commerce :</a:t>
            </a:r>
          </a:p>
          <a:p>
            <a:pPr algn="just">
              <a:lnSpc>
                <a:spcPts val="3774"/>
              </a:lnSpc>
            </a:pPr>
            <a:r>
              <a:rPr lang="en-US" sz="2499">
                <a:solidFill>
                  <a:srgbClr val="000000"/>
                </a:solidFill>
                <a:latin typeface="Nunito Sans Expanded"/>
                <a:ea typeface="Nunito Sans Expanded"/>
                <a:cs typeface="Nunito Sans Expanded"/>
                <a:sym typeface="Nunito Sans Expanded"/>
              </a:rPr>
              <a:t>Permet aux plateformes de e-commerce de générer des images de produits à partir de descriptions, améliorant ainsi la visualisation des produits pour les clients.</a:t>
            </a:r>
          </a:p>
          <a:p>
            <a:pPr algn="l">
              <a:lnSpc>
                <a:spcPts val="3774"/>
              </a:lnSpc>
            </a:pPr>
          </a:p>
        </p:txBody>
      </p:sp>
      <p:sp>
        <p:nvSpPr>
          <p:cNvPr name="TextBox 14" id="14"/>
          <p:cNvSpPr txBox="true"/>
          <p:nvPr/>
        </p:nvSpPr>
        <p:spPr>
          <a:xfrm rot="0">
            <a:off x="17100798"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53</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46974" y="-248806"/>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Freeform 8" id="8"/>
          <p:cNvSpPr/>
          <p:nvPr/>
        </p:nvSpPr>
        <p:spPr>
          <a:xfrm flipH="false" flipV="false" rot="0">
            <a:off x="12537556" y="669569"/>
            <a:ext cx="5002495" cy="3314153"/>
          </a:xfrm>
          <a:custGeom>
            <a:avLst/>
            <a:gdLst/>
            <a:ahLst/>
            <a:cxnLst/>
            <a:rect r="r" b="b" t="t" l="l"/>
            <a:pathLst>
              <a:path h="3314153" w="5002495">
                <a:moveTo>
                  <a:pt x="0" y="0"/>
                </a:moveTo>
                <a:lnTo>
                  <a:pt x="5002496" y="0"/>
                </a:lnTo>
                <a:lnTo>
                  <a:pt x="5002496" y="3314153"/>
                </a:lnTo>
                <a:lnTo>
                  <a:pt x="0" y="3314153"/>
                </a:lnTo>
                <a:lnTo>
                  <a:pt x="0" y="0"/>
                </a:lnTo>
                <a:close/>
              </a:path>
            </a:pathLst>
          </a:custGeom>
          <a:blipFill>
            <a:blip r:embed="rId4"/>
            <a:stretch>
              <a:fillRect l="0" t="0" r="0" b="0"/>
            </a:stretch>
          </a:blipFill>
        </p:spPr>
      </p:sp>
      <p:sp>
        <p:nvSpPr>
          <p:cNvPr name="Freeform 9" id="9"/>
          <p:cNvSpPr/>
          <p:nvPr/>
        </p:nvSpPr>
        <p:spPr>
          <a:xfrm flipH="false" flipV="false" rot="0">
            <a:off x="1502523" y="3643345"/>
            <a:ext cx="4462840" cy="3083417"/>
          </a:xfrm>
          <a:custGeom>
            <a:avLst/>
            <a:gdLst/>
            <a:ahLst/>
            <a:cxnLst/>
            <a:rect r="r" b="b" t="t" l="l"/>
            <a:pathLst>
              <a:path h="3083417" w="4462840">
                <a:moveTo>
                  <a:pt x="0" y="0"/>
                </a:moveTo>
                <a:lnTo>
                  <a:pt x="4462840" y="0"/>
                </a:lnTo>
                <a:lnTo>
                  <a:pt x="4462840" y="3083417"/>
                </a:lnTo>
                <a:lnTo>
                  <a:pt x="0" y="30834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316689" y="6726762"/>
            <a:ext cx="3934203" cy="2743590"/>
          </a:xfrm>
          <a:custGeom>
            <a:avLst/>
            <a:gdLst/>
            <a:ahLst/>
            <a:cxnLst/>
            <a:rect r="r" b="b" t="t" l="l"/>
            <a:pathLst>
              <a:path h="2743590" w="3934203">
                <a:moveTo>
                  <a:pt x="0" y="0"/>
                </a:moveTo>
                <a:lnTo>
                  <a:pt x="3934202" y="0"/>
                </a:lnTo>
                <a:lnTo>
                  <a:pt x="3934202" y="2743590"/>
                </a:lnTo>
                <a:lnTo>
                  <a:pt x="0" y="2743590"/>
                </a:lnTo>
                <a:lnTo>
                  <a:pt x="0" y="0"/>
                </a:lnTo>
                <a:close/>
              </a:path>
            </a:pathLst>
          </a:custGeom>
          <a:blipFill>
            <a:blip r:embed="rId7"/>
            <a:stretch>
              <a:fillRect l="-9090" t="-29092" r="-15988" b="-26037"/>
            </a:stretch>
          </a:blipFill>
        </p:spPr>
      </p:sp>
      <p:sp>
        <p:nvSpPr>
          <p:cNvPr name="TextBox 11" id="11"/>
          <p:cNvSpPr txBox="true"/>
          <p:nvPr/>
        </p:nvSpPr>
        <p:spPr>
          <a:xfrm rot="0">
            <a:off x="549037" y="7565741"/>
            <a:ext cx="10832651" cy="2359025"/>
          </a:xfrm>
          <a:prstGeom prst="rect">
            <a:avLst/>
          </a:prstGeom>
        </p:spPr>
        <p:txBody>
          <a:bodyPr anchor="t" rtlCol="false" tIns="0" lIns="0" bIns="0" rIns="0">
            <a:spAutoFit/>
          </a:bodyPr>
          <a:lstStyle/>
          <a:p>
            <a:pPr algn="l">
              <a:lnSpc>
                <a:spcPts val="3774"/>
              </a:lnSpc>
            </a:pPr>
            <a:r>
              <a:rPr lang="en-US" sz="2499" b="true">
                <a:solidFill>
                  <a:srgbClr val="000000"/>
                </a:solidFill>
                <a:latin typeface="Nunito Sans Expanded Bold"/>
                <a:ea typeface="Nunito Sans Expanded Bold"/>
                <a:cs typeface="Nunito Sans Expanded Bold"/>
                <a:sym typeface="Nunito Sans Expanded Bold"/>
              </a:rPr>
              <a:t>Assistants personnels et chatbots :</a:t>
            </a:r>
          </a:p>
          <a:p>
            <a:pPr algn="l">
              <a:lnSpc>
                <a:spcPts val="3774"/>
              </a:lnSpc>
            </a:pPr>
            <a:r>
              <a:rPr lang="en-US" sz="2499">
                <a:solidFill>
                  <a:srgbClr val="000000"/>
                </a:solidFill>
                <a:latin typeface="Nunito Sans Expanded"/>
                <a:ea typeface="Nunito Sans Expanded"/>
                <a:cs typeface="Nunito Sans Expanded"/>
                <a:sym typeface="Nunito Sans Expanded"/>
              </a:rPr>
              <a:t>Intègre des modèles dans des assistants virtuels ou des chatbots pour visualiser des idées ou des réponses de manière engageante, à partir d'entrées textuelles.</a:t>
            </a:r>
          </a:p>
          <a:p>
            <a:pPr algn="l">
              <a:lnSpc>
                <a:spcPts val="3774"/>
              </a:lnSpc>
            </a:pPr>
          </a:p>
        </p:txBody>
      </p:sp>
      <p:sp>
        <p:nvSpPr>
          <p:cNvPr name="TextBox 12" id="12"/>
          <p:cNvSpPr txBox="true"/>
          <p:nvPr/>
        </p:nvSpPr>
        <p:spPr>
          <a:xfrm rot="0">
            <a:off x="549037" y="1189387"/>
            <a:ext cx="11988519" cy="2453958"/>
          </a:xfrm>
          <a:prstGeom prst="rect">
            <a:avLst/>
          </a:prstGeom>
        </p:spPr>
        <p:txBody>
          <a:bodyPr anchor="t" rtlCol="false" tIns="0" lIns="0" bIns="0" rIns="0">
            <a:spAutoFit/>
          </a:bodyPr>
          <a:lstStyle/>
          <a:p>
            <a:pPr algn="l">
              <a:lnSpc>
                <a:spcPts val="4529"/>
              </a:lnSpc>
            </a:pPr>
            <a:r>
              <a:rPr lang="en-US" sz="2999" b="true">
                <a:solidFill>
                  <a:srgbClr val="000000"/>
                </a:solidFill>
                <a:latin typeface="Nunito Sans Expanded Bold"/>
                <a:ea typeface="Nunito Sans Expanded Bold"/>
                <a:cs typeface="Nunito Sans Expanded Bold"/>
                <a:sym typeface="Nunito Sans Expanded Bold"/>
              </a:rPr>
              <a:t>Réalité virtuelle et augmentée : </a:t>
            </a:r>
          </a:p>
          <a:p>
            <a:pPr algn="l">
              <a:lnSpc>
                <a:spcPts val="3774"/>
              </a:lnSpc>
            </a:pPr>
            <a:r>
              <a:rPr lang="en-US" sz="2499">
                <a:solidFill>
                  <a:srgbClr val="000000"/>
                </a:solidFill>
                <a:latin typeface="Nunito Sans Expanded"/>
                <a:ea typeface="Nunito Sans Expanded"/>
                <a:cs typeface="Nunito Sans Expanded"/>
                <a:sym typeface="Nunito Sans Expanded"/>
              </a:rPr>
              <a:t>Génère des environnements et des objets réalistes pour les applications VR et AR à partir de descriptions textuelles, améliorant l'immersion de l'utilisateur.</a:t>
            </a:r>
          </a:p>
          <a:p>
            <a:pPr algn="l">
              <a:lnSpc>
                <a:spcPts val="3774"/>
              </a:lnSpc>
            </a:pPr>
          </a:p>
        </p:txBody>
      </p:sp>
      <p:sp>
        <p:nvSpPr>
          <p:cNvPr name="TextBox 13" id="13"/>
          <p:cNvSpPr txBox="true"/>
          <p:nvPr/>
        </p:nvSpPr>
        <p:spPr>
          <a:xfrm rot="0">
            <a:off x="8710549" y="4136931"/>
            <a:ext cx="9387816" cy="2930208"/>
          </a:xfrm>
          <a:prstGeom prst="rect">
            <a:avLst/>
          </a:prstGeom>
        </p:spPr>
        <p:txBody>
          <a:bodyPr anchor="t" rtlCol="false" tIns="0" lIns="0" bIns="0" rIns="0">
            <a:spAutoFit/>
          </a:bodyPr>
          <a:lstStyle/>
          <a:p>
            <a:pPr algn="l">
              <a:lnSpc>
                <a:spcPts val="4529"/>
              </a:lnSpc>
            </a:pPr>
            <a:r>
              <a:rPr lang="en-US" sz="2999" b="true">
                <a:solidFill>
                  <a:srgbClr val="000000"/>
                </a:solidFill>
                <a:latin typeface="Nunito Sans Expanded Bold"/>
                <a:ea typeface="Nunito Sans Expanded Bold"/>
                <a:cs typeface="Nunito Sans Expanded Bold"/>
                <a:sym typeface="Nunito Sans Expanded Bold"/>
              </a:rPr>
              <a:t>Éducation et formation :</a:t>
            </a:r>
          </a:p>
          <a:p>
            <a:pPr algn="l">
              <a:lnSpc>
                <a:spcPts val="3774"/>
              </a:lnSpc>
            </a:pPr>
            <a:r>
              <a:rPr lang="en-US" sz="2499">
                <a:solidFill>
                  <a:srgbClr val="000000"/>
                </a:solidFill>
                <a:latin typeface="Nunito Sans Expanded"/>
                <a:ea typeface="Nunito Sans Expanded"/>
                <a:cs typeface="Nunito Sans Expanded"/>
                <a:sym typeface="Nunito Sans Expanded"/>
              </a:rPr>
              <a:t>Crée des supports visuels tels que des diagrammes ou des illustrations à partir de descriptions textuelles pour aider à enseigner des concepts complexes.</a:t>
            </a:r>
          </a:p>
          <a:p>
            <a:pPr algn="l">
              <a:lnSpc>
                <a:spcPts val="3774"/>
              </a:lnSpc>
            </a:pPr>
          </a:p>
        </p:txBody>
      </p:sp>
      <p:sp>
        <p:nvSpPr>
          <p:cNvPr name="TextBox 14" id="14"/>
          <p:cNvSpPr txBox="true"/>
          <p:nvPr/>
        </p:nvSpPr>
        <p:spPr>
          <a:xfrm rot="0">
            <a:off x="17100798"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54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5938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5878610" y="4988086"/>
            <a:ext cx="11890034"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EXEMPLE </a:t>
            </a:r>
          </a:p>
        </p:txBody>
      </p:sp>
      <p:sp>
        <p:nvSpPr>
          <p:cNvPr name="TextBox 6" id="6"/>
          <p:cNvSpPr txBox="true"/>
          <p:nvPr/>
        </p:nvSpPr>
        <p:spPr>
          <a:xfrm rot="0">
            <a:off x="7730229" y="2671705"/>
            <a:ext cx="1783259" cy="2097424"/>
          </a:xfrm>
          <a:prstGeom prst="rect">
            <a:avLst/>
          </a:prstGeom>
        </p:spPr>
        <p:txBody>
          <a:bodyPr anchor="t" rtlCol="false" tIns="0" lIns="0" bIns="0" rIns="0">
            <a:spAutoFit/>
          </a:bodyPr>
          <a:lstStyle/>
          <a:p>
            <a:pPr algn="ctr">
              <a:lnSpc>
                <a:spcPts val="17218"/>
              </a:lnSpc>
            </a:pPr>
            <a:r>
              <a:rPr lang="en-US" sz="12299" b="true">
                <a:solidFill>
                  <a:srgbClr val="211F1C"/>
                </a:solidFill>
                <a:latin typeface="Open Sans Bold"/>
                <a:ea typeface="Open Sans Bold"/>
                <a:cs typeface="Open Sans Bold"/>
                <a:sym typeface="Open Sans Bold"/>
              </a:rPr>
              <a:t>08</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5938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5034118" y="474552"/>
            <a:ext cx="8219764" cy="8219764"/>
          </a:xfrm>
          <a:custGeom>
            <a:avLst/>
            <a:gdLst/>
            <a:ahLst/>
            <a:cxnLst/>
            <a:rect r="r" b="b" t="t" l="l"/>
            <a:pathLst>
              <a:path h="8219764" w="8219764">
                <a:moveTo>
                  <a:pt x="0" y="0"/>
                </a:moveTo>
                <a:lnTo>
                  <a:pt x="8219764" y="0"/>
                </a:lnTo>
                <a:lnTo>
                  <a:pt x="8219764" y="8219765"/>
                </a:lnTo>
                <a:lnTo>
                  <a:pt x="0" y="8219765"/>
                </a:lnTo>
                <a:lnTo>
                  <a:pt x="0" y="0"/>
                </a:lnTo>
                <a:close/>
              </a:path>
            </a:pathLst>
          </a:custGeom>
          <a:blipFill>
            <a:blip r:embed="rId4"/>
            <a:stretch>
              <a:fillRect l="0" t="0" r="0" b="0"/>
            </a:stretch>
          </a:blipFill>
        </p:spPr>
      </p:sp>
      <p:grpSp>
        <p:nvGrpSpPr>
          <p:cNvPr name="Group 6" id="6"/>
          <p:cNvGrpSpPr/>
          <p:nvPr/>
        </p:nvGrpSpPr>
        <p:grpSpPr>
          <a:xfrm rot="0">
            <a:off x="16726274" y="9726761"/>
            <a:ext cx="1066053" cy="370038"/>
            <a:chOff x="0" y="0"/>
            <a:chExt cx="3070231" cy="1065710"/>
          </a:xfrm>
        </p:grpSpPr>
        <p:sp>
          <p:nvSpPr>
            <p:cNvPr name="Freeform 7" id="7"/>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9" id="9"/>
          <p:cNvSpPr txBox="true"/>
          <p:nvPr/>
        </p:nvSpPr>
        <p:spPr>
          <a:xfrm rot="0">
            <a:off x="17100798"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56</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95882" y="-9334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5878610" y="4988086"/>
            <a:ext cx="11890034"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CONCLUSION</a:t>
            </a:r>
          </a:p>
        </p:txBody>
      </p:sp>
      <p:sp>
        <p:nvSpPr>
          <p:cNvPr name="TextBox 6" id="6"/>
          <p:cNvSpPr txBox="true"/>
          <p:nvPr/>
        </p:nvSpPr>
        <p:spPr>
          <a:xfrm rot="0">
            <a:off x="7730229" y="2671705"/>
            <a:ext cx="1783259" cy="2097424"/>
          </a:xfrm>
          <a:prstGeom prst="rect">
            <a:avLst/>
          </a:prstGeom>
        </p:spPr>
        <p:txBody>
          <a:bodyPr anchor="t" rtlCol="false" tIns="0" lIns="0" bIns="0" rIns="0">
            <a:spAutoFit/>
          </a:bodyPr>
          <a:lstStyle/>
          <a:p>
            <a:pPr algn="ctr">
              <a:lnSpc>
                <a:spcPts val="17218"/>
              </a:lnSpc>
            </a:pPr>
            <a:r>
              <a:rPr lang="en-US" sz="12299" b="true">
                <a:solidFill>
                  <a:srgbClr val="211F1C"/>
                </a:solidFill>
                <a:latin typeface="Open Sans Bold"/>
                <a:ea typeface="Open Sans Bold"/>
                <a:cs typeface="Open Sans Bold"/>
                <a:sym typeface="Open Sans Bold"/>
              </a:rPr>
              <a:t>09</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95882" y="-9334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336884" y="892133"/>
            <a:ext cx="11890034"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CONCLUSION</a:t>
            </a:r>
          </a:p>
        </p:txBody>
      </p:sp>
      <p:sp>
        <p:nvSpPr>
          <p:cNvPr name="TextBox 6" id="6"/>
          <p:cNvSpPr txBox="true"/>
          <p:nvPr/>
        </p:nvSpPr>
        <p:spPr>
          <a:xfrm rot="0">
            <a:off x="2451563" y="2683594"/>
            <a:ext cx="12678461" cy="5258512"/>
          </a:xfrm>
          <a:prstGeom prst="rect">
            <a:avLst/>
          </a:prstGeom>
        </p:spPr>
        <p:txBody>
          <a:bodyPr anchor="t" rtlCol="false" tIns="0" lIns="0" bIns="0" rIns="0">
            <a:spAutoFit/>
          </a:bodyPr>
          <a:lstStyle/>
          <a:p>
            <a:pPr algn="l">
              <a:lnSpc>
                <a:spcPts val="4683"/>
              </a:lnSpc>
            </a:pPr>
            <a:r>
              <a:rPr lang="en-US" sz="3345">
                <a:solidFill>
                  <a:srgbClr val="211F1C"/>
                </a:solidFill>
                <a:latin typeface="Open Sans"/>
                <a:ea typeface="Open Sans"/>
                <a:cs typeface="Open Sans"/>
                <a:sym typeface="Open Sans"/>
              </a:rPr>
              <a:t>Ce projet a démontré l'efficacité des modèles génératifs de texte à image, permettant la traduction de descriptions textuelles en images réalistes. Bien que des défis subsistent, notamment la correspondance exacte entre le texte et l'image, les résultats obtenus ouvrent de nombreuses possibilités dans les domaines de la création de contenu et de la conception assistée par IA. Des améliorations futures peuvent se concentrer sur la précision sémantique et la gestion de contextes complexes.</a:t>
            </a:r>
          </a:p>
        </p:txBody>
      </p:sp>
      <p:grpSp>
        <p:nvGrpSpPr>
          <p:cNvPr name="Group 7" id="7"/>
          <p:cNvGrpSpPr/>
          <p:nvPr/>
        </p:nvGrpSpPr>
        <p:grpSpPr>
          <a:xfrm rot="0">
            <a:off x="16726274" y="9726761"/>
            <a:ext cx="1066053" cy="370038"/>
            <a:chOff x="0" y="0"/>
            <a:chExt cx="3070231" cy="1065710"/>
          </a:xfrm>
        </p:grpSpPr>
        <p:sp>
          <p:nvSpPr>
            <p:cNvPr name="Freeform 8" id="8"/>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0" id="10"/>
          <p:cNvSpPr txBox="true"/>
          <p:nvPr/>
        </p:nvSpPr>
        <p:spPr>
          <a:xfrm rot="0">
            <a:off x="17100798"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58</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3519790" y="4109190"/>
            <a:ext cx="11248419" cy="3054866"/>
          </a:xfrm>
          <a:prstGeom prst="rect">
            <a:avLst/>
          </a:prstGeom>
        </p:spPr>
        <p:txBody>
          <a:bodyPr anchor="t" rtlCol="false" tIns="0" lIns="0" bIns="0" rIns="0">
            <a:spAutoFit/>
          </a:bodyPr>
          <a:lstStyle/>
          <a:p>
            <a:pPr algn="ctr" marL="0" indent="0" lvl="0">
              <a:lnSpc>
                <a:spcPts val="11748"/>
              </a:lnSpc>
              <a:spcBef>
                <a:spcPct val="0"/>
              </a:spcBef>
            </a:pPr>
            <a:r>
              <a:rPr lang="en-US" sz="11632">
                <a:solidFill>
                  <a:srgbClr val="211F1C"/>
                </a:solidFill>
                <a:latin typeface="Anton"/>
                <a:ea typeface="Anton"/>
                <a:cs typeface="Anton"/>
                <a:sym typeface="Anton"/>
              </a:rPr>
              <a:t>MERCI POUR VOTRE ATTENTION</a:t>
            </a:r>
          </a:p>
        </p:txBody>
      </p:sp>
      <p:grpSp>
        <p:nvGrpSpPr>
          <p:cNvPr name="Group 6" id="6"/>
          <p:cNvGrpSpPr/>
          <p:nvPr/>
        </p:nvGrpSpPr>
        <p:grpSpPr>
          <a:xfrm rot="0">
            <a:off x="16726274" y="9726761"/>
            <a:ext cx="1066053" cy="370038"/>
            <a:chOff x="0" y="0"/>
            <a:chExt cx="3070231" cy="1065710"/>
          </a:xfrm>
        </p:grpSpPr>
        <p:sp>
          <p:nvSpPr>
            <p:cNvPr name="Freeform 7" id="7"/>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9" id="9"/>
          <p:cNvSpPr txBox="true"/>
          <p:nvPr/>
        </p:nvSpPr>
        <p:spPr>
          <a:xfrm rot="0">
            <a:off x="17100798"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59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81852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726274" y="9726761"/>
            <a:ext cx="1066053" cy="370038"/>
            <a:chOff x="0" y="0"/>
            <a:chExt cx="3070231" cy="1065710"/>
          </a:xfrm>
        </p:grpSpPr>
        <p:sp>
          <p:nvSpPr>
            <p:cNvPr name="Freeform 6" id="6"/>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graphicFrame>
        <p:nvGraphicFramePr>
          <p:cNvPr name="Table 8" id="8"/>
          <p:cNvGraphicFramePr>
            <a:graphicFrameLocks noGrp="true"/>
          </p:cNvGraphicFramePr>
          <p:nvPr/>
        </p:nvGraphicFramePr>
        <p:xfrm>
          <a:off x="2399719" y="3652890"/>
          <a:ext cx="13636749" cy="6477000"/>
        </p:xfrm>
        <a:graphic>
          <a:graphicData uri="http://schemas.openxmlformats.org/drawingml/2006/table">
            <a:tbl>
              <a:tblPr/>
              <a:tblGrid>
                <a:gridCol w="3117914"/>
                <a:gridCol w="10518835"/>
              </a:tblGrid>
              <a:tr h="843160">
                <a:tc>
                  <a:txBody>
                    <a:bodyPr anchor="t" rtlCol="false"/>
                    <a:lstStyle/>
                    <a:p>
                      <a:pPr algn="ctr">
                        <a:lnSpc>
                          <a:spcPts val="2800"/>
                        </a:lnSpc>
                        <a:defRPr/>
                      </a:pPr>
                      <a:r>
                        <a:rPr lang="en-US" sz="2000" b="true">
                          <a:solidFill>
                            <a:srgbClr val="000000"/>
                          </a:solidFill>
                          <a:latin typeface="Nunito Sans Expanded Bold"/>
                          <a:ea typeface="Nunito Sans Expanded Bold"/>
                          <a:cs typeface="Nunito Sans Expanded Bold"/>
                          <a:sym typeface="Nunito Sans Expanded Bold"/>
                        </a:rPr>
                        <a:t>Nom du Système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Nunito Sans Expanded Bold"/>
                          <a:ea typeface="Nunito Sans Expanded Bold"/>
                          <a:cs typeface="Nunito Sans Expanded Bold"/>
                          <a:sym typeface="Nunito Sans Expanded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7670">
                <a:tc>
                  <a:txBody>
                    <a:bodyPr anchor="t" rtlCol="false"/>
                    <a:lstStyle/>
                    <a:p>
                      <a:pPr algn="ctr">
                        <a:lnSpc>
                          <a:spcPts val="2800"/>
                        </a:lnSpc>
                        <a:defRPr/>
                      </a:pPr>
                      <a:r>
                        <a:rPr lang="en-US" sz="2000">
                          <a:solidFill>
                            <a:srgbClr val="000000"/>
                          </a:solidFill>
                          <a:latin typeface="Nunito Sans Expanded"/>
                          <a:ea typeface="Nunito Sans Expanded"/>
                          <a:cs typeface="Nunito Sans Expanded"/>
                          <a:sym typeface="Nunito Sans Expanded"/>
                        </a:rPr>
                        <a:t>Story Picturing Engine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Nunito Sans Expanded"/>
                          <a:ea typeface="Nunito Sans Expanded"/>
                          <a:cs typeface="Nunito Sans Expanded"/>
                          <a:sym typeface="Nunito Sans Expanded"/>
                        </a:rPr>
                        <a:t>Complète des récits avec des images via un classement par renforcement.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52180">
                <a:tc>
                  <a:txBody>
                    <a:bodyPr anchor="t" rtlCol="false"/>
                    <a:lstStyle/>
                    <a:p>
                      <a:pPr algn="ctr">
                        <a:lnSpc>
                          <a:spcPts val="2800"/>
                        </a:lnSpc>
                        <a:defRPr/>
                      </a:pPr>
                      <a:r>
                        <a:rPr lang="en-US" sz="2000">
                          <a:solidFill>
                            <a:srgbClr val="000000"/>
                          </a:solidFill>
                          <a:latin typeface="Nunito Sans Expanded"/>
                          <a:ea typeface="Nunito Sans Expanded"/>
                          <a:cs typeface="Nunito Sans Expanded"/>
                          <a:sym typeface="Nunito Sans Expanded"/>
                        </a:rPr>
                        <a:t>Système de Synthèse Texte-Image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Nunito Sans Expanded"/>
                          <a:ea typeface="Nunito Sans Expanded"/>
                          <a:cs typeface="Nunito Sans Expanded"/>
                          <a:sym typeface="Nunito Sans Expanded"/>
                        </a:rPr>
                        <a:t>Utilise l’étiquetage des rôles sémantiques au lieu de l’extraction de mots-clés.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43160">
                <a:tc>
                  <a:txBody>
                    <a:bodyPr anchor="t" rtlCol="false"/>
                    <a:lstStyle/>
                    <a:p>
                      <a:pPr algn="ctr">
                        <a:lnSpc>
                          <a:spcPts val="2800"/>
                        </a:lnSpc>
                        <a:defRPr/>
                      </a:pPr>
                      <a:r>
                        <a:rPr lang="en-US" sz="2000">
                          <a:solidFill>
                            <a:srgbClr val="000000"/>
                          </a:solidFill>
                          <a:latin typeface="Nunito Sans Expanded"/>
                          <a:ea typeface="Nunito Sans Expanded"/>
                          <a:cs typeface="Nunito Sans Expanded"/>
                          <a:sym typeface="Nunito Sans Expanded"/>
                        </a:rPr>
                        <a:t>WordsEye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Nunito Sans Expanded"/>
                          <a:ea typeface="Nunito Sans Expanded"/>
                          <a:cs typeface="Nunito Sans Expanded"/>
                          <a:sym typeface="Nunito Sans Expanded"/>
                        </a:rPr>
                        <a:t>Génère des scènes 3D statiques à partir de texte.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43160">
                <a:tc>
                  <a:txBody>
                    <a:bodyPr anchor="t" rtlCol="false"/>
                    <a:lstStyle/>
                    <a:p>
                      <a:pPr algn="ctr">
                        <a:lnSpc>
                          <a:spcPts val="2800"/>
                        </a:lnSpc>
                        <a:defRPr/>
                      </a:pPr>
                      <a:r>
                        <a:rPr lang="en-US" sz="2000">
                          <a:solidFill>
                            <a:srgbClr val="000000"/>
                          </a:solidFill>
                          <a:latin typeface="Nunito Sans Expanded"/>
                          <a:ea typeface="Nunito Sans Expanded"/>
                          <a:cs typeface="Nunito Sans Expanded"/>
                          <a:sym typeface="Nunito Sans Expanded"/>
                        </a:rPr>
                        <a:t>CONFUCIUS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Nunito Sans Expanded"/>
                          <a:ea typeface="Nunito Sans Expanded"/>
                          <a:cs typeface="Nunito Sans Expanded"/>
                          <a:sym typeface="Nunito Sans Expanded"/>
                        </a:rPr>
                        <a:t>Convertit des phrases avec des verbes d’action en animations synchronisées avec la parole.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7670">
                <a:tc>
                  <a:txBody>
                    <a:bodyPr anchor="t" rtlCol="false"/>
                    <a:lstStyle/>
                    <a:p>
                      <a:pPr algn="ctr">
                        <a:lnSpc>
                          <a:spcPts val="2800"/>
                        </a:lnSpc>
                        <a:defRPr/>
                      </a:pPr>
                      <a:r>
                        <a:rPr lang="en-US" sz="2000">
                          <a:solidFill>
                            <a:srgbClr val="000000"/>
                          </a:solidFill>
                          <a:latin typeface="Nunito Sans Expanded"/>
                          <a:ea typeface="Nunito Sans Expanded"/>
                          <a:cs typeface="Nunito Sans Expanded"/>
                          <a:sym typeface="Nunito Sans Expanded"/>
                        </a:rPr>
                        <a:t>Systèmes Linguistiques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Nunito Sans Expanded"/>
                          <a:ea typeface="Nunito Sans Expanded"/>
                          <a:cs typeface="Nunito Sans Expanded"/>
                          <a:sym typeface="Nunito Sans Expanded"/>
                        </a:rPr>
                        <a:t>Regroupe des systèmes basés sur l’analyse linguistique et la génération de scènes.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3836965" y="797388"/>
            <a:ext cx="10154857" cy="1747466"/>
          </a:xfrm>
          <a:prstGeom prst="rect">
            <a:avLst/>
          </a:prstGeom>
        </p:spPr>
        <p:txBody>
          <a:bodyPr anchor="t" rtlCol="false" tIns="0" lIns="0" bIns="0" rIns="0">
            <a:spAutoFit/>
          </a:bodyPr>
          <a:lstStyle/>
          <a:p>
            <a:pPr algn="ctr">
              <a:lnSpc>
                <a:spcPts val="4569"/>
              </a:lnSpc>
            </a:pPr>
            <a:r>
              <a:rPr lang="en-US" sz="4524" spc="452">
                <a:solidFill>
                  <a:srgbClr val="211F1C"/>
                </a:solidFill>
                <a:latin typeface="Anton"/>
                <a:ea typeface="Anton"/>
                <a:cs typeface="Anton"/>
                <a:sym typeface="Anton"/>
              </a:rPr>
              <a:t>Méthodes Traditionnelles pour la Synthèse Texte-Image</a:t>
            </a:r>
          </a:p>
          <a:p>
            <a:pPr algn="ctr">
              <a:lnSpc>
                <a:spcPts val="4569"/>
              </a:lnSpc>
            </a:pPr>
          </a:p>
        </p:txBody>
      </p:sp>
      <p:sp>
        <p:nvSpPr>
          <p:cNvPr name="TextBox 10" id="10"/>
          <p:cNvSpPr txBox="true"/>
          <p:nvPr/>
        </p:nvSpPr>
        <p:spPr>
          <a:xfrm rot="0">
            <a:off x="193314" y="2544854"/>
            <a:ext cx="17599012" cy="841875"/>
          </a:xfrm>
          <a:prstGeom prst="rect">
            <a:avLst/>
          </a:prstGeom>
        </p:spPr>
        <p:txBody>
          <a:bodyPr anchor="t" rtlCol="false" tIns="0" lIns="0" bIns="0" rIns="0">
            <a:spAutoFit/>
          </a:bodyPr>
          <a:lstStyle/>
          <a:p>
            <a:pPr algn="ctr">
              <a:lnSpc>
                <a:spcPts val="3331"/>
              </a:lnSpc>
            </a:pPr>
            <a:r>
              <a:rPr lang="en-US" sz="2799" spc="81">
                <a:solidFill>
                  <a:srgbClr val="211F1C"/>
                </a:solidFill>
                <a:latin typeface="Nunito Sans Expanded"/>
                <a:ea typeface="Nunito Sans Expanded"/>
                <a:cs typeface="Nunito Sans Expanded"/>
                <a:sym typeface="Nunito Sans Expanded"/>
              </a:rPr>
              <a:t>Les premiers systèmes mettaient l’accent sur la compréhension du langage naturel pour produire des représentations statiques ou dynamiques.</a:t>
            </a:r>
          </a:p>
        </p:txBody>
      </p:sp>
      <p:sp>
        <p:nvSpPr>
          <p:cNvPr name="TextBox 11" id="11"/>
          <p:cNvSpPr txBox="true"/>
          <p:nvPr/>
        </p:nvSpPr>
        <p:spPr>
          <a:xfrm rot="0">
            <a:off x="17177593"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588567" y="-116080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1040191" y="2652550"/>
            <a:ext cx="6602235" cy="6288629"/>
          </a:xfrm>
          <a:custGeom>
            <a:avLst/>
            <a:gdLst/>
            <a:ahLst/>
            <a:cxnLst/>
            <a:rect r="r" b="b" t="t" l="l"/>
            <a:pathLst>
              <a:path h="6288629" w="6602235">
                <a:moveTo>
                  <a:pt x="0" y="0"/>
                </a:moveTo>
                <a:lnTo>
                  <a:pt x="6602235" y="0"/>
                </a:lnTo>
                <a:lnTo>
                  <a:pt x="6602235" y="6288628"/>
                </a:lnTo>
                <a:lnTo>
                  <a:pt x="0" y="6288628"/>
                </a:lnTo>
                <a:lnTo>
                  <a:pt x="0" y="0"/>
                </a:lnTo>
                <a:close/>
              </a:path>
            </a:pathLst>
          </a:custGeom>
          <a:blipFill>
            <a:blip r:embed="rId4"/>
            <a:stretch>
              <a:fillRect l="0" t="0" r="0" b="0"/>
            </a:stretch>
          </a:blipFill>
        </p:spPr>
      </p:sp>
      <p:sp>
        <p:nvSpPr>
          <p:cNvPr name="TextBox 6" id="6"/>
          <p:cNvSpPr txBox="true"/>
          <p:nvPr/>
        </p:nvSpPr>
        <p:spPr>
          <a:xfrm rot="0">
            <a:off x="2845418" y="797388"/>
            <a:ext cx="11920301" cy="604466"/>
          </a:xfrm>
          <a:prstGeom prst="rect">
            <a:avLst/>
          </a:prstGeom>
        </p:spPr>
        <p:txBody>
          <a:bodyPr anchor="t" rtlCol="false" tIns="0" lIns="0" bIns="0" rIns="0">
            <a:spAutoFit/>
          </a:bodyPr>
          <a:lstStyle/>
          <a:p>
            <a:pPr algn="ctr" marL="0" indent="0" lvl="0">
              <a:lnSpc>
                <a:spcPts val="4569"/>
              </a:lnSpc>
              <a:spcBef>
                <a:spcPct val="0"/>
              </a:spcBef>
            </a:pPr>
            <a:r>
              <a:rPr lang="en-US" sz="4524" spc="452" strike="noStrike" u="none">
                <a:solidFill>
                  <a:srgbClr val="211F1C"/>
                </a:solidFill>
                <a:latin typeface="Anton"/>
                <a:ea typeface="Anton"/>
                <a:cs typeface="Anton"/>
                <a:sym typeface="Anton"/>
              </a:rPr>
              <a:t>Transition vers les Méthodes Génératives</a:t>
            </a:r>
          </a:p>
        </p:txBody>
      </p:sp>
      <p:sp>
        <p:nvSpPr>
          <p:cNvPr name="TextBox 7" id="7"/>
          <p:cNvSpPr txBox="true"/>
          <p:nvPr/>
        </p:nvSpPr>
        <p:spPr>
          <a:xfrm rot="0">
            <a:off x="781971" y="2557300"/>
            <a:ext cx="9733405" cy="5946521"/>
          </a:xfrm>
          <a:prstGeom prst="rect">
            <a:avLst/>
          </a:prstGeom>
        </p:spPr>
        <p:txBody>
          <a:bodyPr anchor="t" rtlCol="false" tIns="0" lIns="0" bIns="0" rIns="0">
            <a:spAutoFit/>
          </a:bodyPr>
          <a:lstStyle/>
          <a:p>
            <a:pPr algn="l" marL="604519" indent="-302260" lvl="1">
              <a:lnSpc>
                <a:spcPts val="4311"/>
              </a:lnSpc>
              <a:buFont typeface="Arial"/>
              <a:buChar char="•"/>
            </a:pPr>
            <a:r>
              <a:rPr lang="en-US" sz="2799" spc="279">
                <a:solidFill>
                  <a:srgbClr val="211F1C"/>
                </a:solidFill>
                <a:latin typeface="Nunito Sans Expanded"/>
                <a:ea typeface="Nunito Sans Expanded"/>
                <a:cs typeface="Nunito Sans Expanded"/>
                <a:sym typeface="Nunito Sans Expanded"/>
              </a:rPr>
              <a:t>Limites des systèmes traditionnels :</a:t>
            </a:r>
          </a:p>
          <a:p>
            <a:pPr algn="l" marL="1209039" indent="-403013" lvl="2">
              <a:lnSpc>
                <a:spcPts val="4311"/>
              </a:lnSpc>
              <a:buFont typeface="Arial"/>
              <a:buChar char="⚬"/>
            </a:pPr>
            <a:r>
              <a:rPr lang="en-US" sz="2799" spc="279">
                <a:solidFill>
                  <a:srgbClr val="211F1C"/>
                </a:solidFill>
                <a:latin typeface="Nunito Sans Expanded"/>
                <a:ea typeface="Nunito Sans Expanded"/>
                <a:cs typeface="Nunito Sans Expanded"/>
                <a:sym typeface="Nunito Sans Expanded"/>
              </a:rPr>
              <a:t>S</a:t>
            </a:r>
            <a:r>
              <a:rPr lang="en-US" sz="2799" spc="279">
                <a:solidFill>
                  <a:srgbClr val="211F1C"/>
                </a:solidFill>
                <a:latin typeface="Nunito Sans Expanded"/>
                <a:ea typeface="Nunito Sans Expanded"/>
                <a:cs typeface="Nunito Sans Expanded"/>
                <a:sym typeface="Nunito Sans Expanded"/>
              </a:rPr>
              <a:t>orties statiques</a:t>
            </a:r>
          </a:p>
          <a:p>
            <a:pPr algn="l" marL="1209039" indent="-403013" lvl="2">
              <a:lnSpc>
                <a:spcPts val="4311"/>
              </a:lnSpc>
              <a:buFont typeface="Arial"/>
              <a:buChar char="⚬"/>
            </a:pPr>
            <a:r>
              <a:rPr lang="en-US" sz="2799" spc="279">
                <a:solidFill>
                  <a:srgbClr val="211F1C"/>
                </a:solidFill>
                <a:latin typeface="Nunito Sans Expanded"/>
                <a:ea typeface="Nunito Sans Expanded"/>
                <a:cs typeface="Nunito Sans Expanded"/>
                <a:sym typeface="Nunito Sans Expanded"/>
              </a:rPr>
              <a:t>D</a:t>
            </a:r>
            <a:r>
              <a:rPr lang="en-US" sz="2799" spc="279">
                <a:solidFill>
                  <a:srgbClr val="211F1C"/>
                </a:solidFill>
                <a:latin typeface="Nunito Sans Expanded"/>
                <a:ea typeface="Nunito Sans Expanded"/>
                <a:cs typeface="Nunito Sans Expanded"/>
                <a:sym typeface="Nunito Sans Expanded"/>
              </a:rPr>
              <a:t>épendance aux mots-clés.</a:t>
            </a:r>
          </a:p>
          <a:p>
            <a:pPr algn="l" marL="604519" indent="-302260" lvl="1">
              <a:lnSpc>
                <a:spcPts val="4311"/>
              </a:lnSpc>
              <a:buFont typeface="Arial"/>
              <a:buChar char="•"/>
            </a:pPr>
            <a:r>
              <a:rPr lang="en-US" sz="2799" spc="279">
                <a:solidFill>
                  <a:srgbClr val="211F1C"/>
                </a:solidFill>
                <a:latin typeface="Nunito Sans Expanded"/>
                <a:ea typeface="Nunito Sans Expanded"/>
                <a:cs typeface="Nunito Sans Expanded"/>
                <a:sym typeface="Nunito Sans Expanded"/>
              </a:rPr>
              <a:t>Montée de l’apprentissage profond et capacité à gérer des sorties multimodales.</a:t>
            </a:r>
          </a:p>
          <a:p>
            <a:pPr algn="l" marL="604519" indent="-302260" lvl="1">
              <a:lnSpc>
                <a:spcPts val="4311"/>
              </a:lnSpc>
              <a:buFont typeface="Arial"/>
              <a:buChar char="•"/>
            </a:pPr>
            <a:r>
              <a:rPr lang="en-US" sz="2799" spc="279">
                <a:solidFill>
                  <a:srgbClr val="211F1C"/>
                </a:solidFill>
                <a:latin typeface="Nunito Sans Expanded"/>
                <a:ea typeface="Nunito Sans Expanded"/>
                <a:cs typeface="Nunito Sans Expanded"/>
                <a:sym typeface="Nunito Sans Expanded"/>
              </a:rPr>
              <a:t>Modèles Génératifs :</a:t>
            </a:r>
          </a:p>
          <a:p>
            <a:pPr algn="l" marL="1209039" indent="-403013" lvl="2">
              <a:lnSpc>
                <a:spcPts val="4311"/>
              </a:lnSpc>
              <a:buFont typeface="Arial"/>
              <a:buChar char="⚬"/>
            </a:pPr>
            <a:r>
              <a:rPr lang="en-US" sz="2799" spc="279">
                <a:solidFill>
                  <a:srgbClr val="211F1C"/>
                </a:solidFill>
                <a:latin typeface="Nunito Sans Expanded"/>
                <a:ea typeface="Nunito Sans Expanded"/>
                <a:cs typeface="Nunito Sans Expanded"/>
                <a:sym typeface="Nunito Sans Expanded"/>
              </a:rPr>
              <a:t>Créent des sorties visuelles réalistes et variées à l’aide de réseaux neuronaux.</a:t>
            </a:r>
          </a:p>
          <a:p>
            <a:pPr algn="ctr">
              <a:lnSpc>
                <a:spcPts val="4311"/>
              </a:lnSpc>
            </a:pPr>
          </a:p>
        </p:txBody>
      </p:sp>
      <p:grpSp>
        <p:nvGrpSpPr>
          <p:cNvPr name="Group 8" id="8"/>
          <p:cNvGrpSpPr/>
          <p:nvPr/>
        </p:nvGrpSpPr>
        <p:grpSpPr>
          <a:xfrm rot="0">
            <a:off x="16726274" y="9726761"/>
            <a:ext cx="1066053" cy="370038"/>
            <a:chOff x="0" y="0"/>
            <a:chExt cx="3070231" cy="1065710"/>
          </a:xfrm>
        </p:grpSpPr>
        <p:sp>
          <p:nvSpPr>
            <p:cNvPr name="Freeform 9" id="9"/>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1" id="11"/>
          <p:cNvSpPr txBox="true"/>
          <p:nvPr/>
        </p:nvSpPr>
        <p:spPr>
          <a:xfrm rot="0">
            <a:off x="17196614"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34565" y="390607"/>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5878610" y="4988086"/>
            <a:ext cx="11890034" cy="2202750"/>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TYPES DE MODÈLES ET TECHNOLOGIES</a:t>
            </a:r>
          </a:p>
        </p:txBody>
      </p:sp>
      <p:sp>
        <p:nvSpPr>
          <p:cNvPr name="TextBox 6" id="6"/>
          <p:cNvSpPr txBox="true"/>
          <p:nvPr/>
        </p:nvSpPr>
        <p:spPr>
          <a:xfrm rot="0">
            <a:off x="7730229" y="2671705"/>
            <a:ext cx="1783259" cy="2097424"/>
          </a:xfrm>
          <a:prstGeom prst="rect">
            <a:avLst/>
          </a:prstGeom>
        </p:spPr>
        <p:txBody>
          <a:bodyPr anchor="t" rtlCol="false" tIns="0" lIns="0" bIns="0" rIns="0">
            <a:spAutoFit/>
          </a:bodyPr>
          <a:lstStyle/>
          <a:p>
            <a:pPr algn="ctr">
              <a:lnSpc>
                <a:spcPts val="17218"/>
              </a:lnSpc>
            </a:pPr>
            <a:r>
              <a:rPr lang="en-US" sz="12299" b="true">
                <a:solidFill>
                  <a:srgbClr val="211F1C"/>
                </a:solidFill>
                <a:latin typeface="Open Sans Bold"/>
                <a:ea typeface="Open Sans Bold"/>
                <a:cs typeface="Open Sans Bold"/>
                <a:sym typeface="Open Sans Bold"/>
              </a:rPr>
              <a:t>02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24346" y="-232052"/>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1746627" y="4241076"/>
            <a:ext cx="13355709" cy="5017224"/>
          </a:xfrm>
          <a:custGeom>
            <a:avLst/>
            <a:gdLst/>
            <a:ahLst/>
            <a:cxnLst/>
            <a:rect r="r" b="b" t="t" l="l"/>
            <a:pathLst>
              <a:path h="5017224" w="13355709">
                <a:moveTo>
                  <a:pt x="0" y="0"/>
                </a:moveTo>
                <a:lnTo>
                  <a:pt x="13355708" y="0"/>
                </a:lnTo>
                <a:lnTo>
                  <a:pt x="13355708" y="5017224"/>
                </a:lnTo>
                <a:lnTo>
                  <a:pt x="0" y="5017224"/>
                </a:lnTo>
                <a:lnTo>
                  <a:pt x="0" y="0"/>
                </a:lnTo>
                <a:close/>
              </a:path>
            </a:pathLst>
          </a:custGeom>
          <a:blipFill>
            <a:blip r:embed="rId5"/>
            <a:stretch>
              <a:fillRect l="0" t="0" r="0" b="0"/>
            </a:stretch>
          </a:blipFill>
        </p:spPr>
      </p:sp>
      <p:sp>
        <p:nvSpPr>
          <p:cNvPr name="TextBox 6" id="6"/>
          <p:cNvSpPr txBox="true"/>
          <p:nvPr/>
        </p:nvSpPr>
        <p:spPr>
          <a:xfrm rot="0">
            <a:off x="1028700" y="888979"/>
            <a:ext cx="7887565" cy="942659"/>
          </a:xfrm>
          <a:prstGeom prst="rect">
            <a:avLst/>
          </a:prstGeom>
        </p:spPr>
        <p:txBody>
          <a:bodyPr anchor="t" rtlCol="false" tIns="0" lIns="0" bIns="0" rIns="0">
            <a:spAutoFit/>
          </a:bodyPr>
          <a:lstStyle/>
          <a:p>
            <a:pPr algn="l">
              <a:lnSpc>
                <a:spcPts val="7163"/>
              </a:lnSpc>
            </a:pPr>
            <a:r>
              <a:rPr lang="en-US" sz="7092">
                <a:solidFill>
                  <a:srgbClr val="211F1C"/>
                </a:solidFill>
                <a:latin typeface="Anton"/>
                <a:ea typeface="Anton"/>
                <a:cs typeface="Anton"/>
                <a:sym typeface="Anton"/>
              </a:rPr>
              <a:t>2.1 TRANSFORMERS</a:t>
            </a:r>
          </a:p>
        </p:txBody>
      </p:sp>
      <p:sp>
        <p:nvSpPr>
          <p:cNvPr name="TextBox 7" id="7"/>
          <p:cNvSpPr txBox="true"/>
          <p:nvPr/>
        </p:nvSpPr>
        <p:spPr>
          <a:xfrm rot="0">
            <a:off x="4238635" y="2225735"/>
            <a:ext cx="9810730" cy="802065"/>
          </a:xfrm>
          <a:prstGeom prst="rect">
            <a:avLst/>
          </a:prstGeom>
        </p:spPr>
        <p:txBody>
          <a:bodyPr anchor="t" rtlCol="false" tIns="0" lIns="0" bIns="0" rIns="0">
            <a:spAutoFit/>
          </a:bodyPr>
          <a:lstStyle/>
          <a:p>
            <a:pPr algn="l">
              <a:lnSpc>
                <a:spcPts val="6060"/>
              </a:lnSpc>
            </a:pPr>
            <a:r>
              <a:rPr lang="en-US" sz="6000">
                <a:solidFill>
                  <a:srgbClr val="211F1C"/>
                </a:solidFill>
                <a:latin typeface="Anton"/>
                <a:ea typeface="Anton"/>
                <a:cs typeface="Anton"/>
                <a:sym typeface="Anton"/>
              </a:rPr>
              <a:t>LÀ OÙ TOUT COMMENCE</a:t>
            </a:r>
          </a:p>
        </p:txBody>
      </p:sp>
      <p:grpSp>
        <p:nvGrpSpPr>
          <p:cNvPr name="Group 8" id="8"/>
          <p:cNvGrpSpPr/>
          <p:nvPr/>
        </p:nvGrpSpPr>
        <p:grpSpPr>
          <a:xfrm rot="0">
            <a:off x="16726274" y="9726761"/>
            <a:ext cx="1066053" cy="370038"/>
            <a:chOff x="0" y="0"/>
            <a:chExt cx="3070231" cy="1065710"/>
          </a:xfrm>
        </p:grpSpPr>
        <p:sp>
          <p:nvSpPr>
            <p:cNvPr name="Freeform 9" id="9"/>
            <p:cNvSpPr/>
            <p:nvPr/>
          </p:nvSpPr>
          <p:spPr>
            <a:xfrm flipH="false" flipV="false" rot="0">
              <a:off x="0" y="0"/>
              <a:ext cx="3070231" cy="1065710"/>
            </a:xfrm>
            <a:custGeom>
              <a:avLst/>
              <a:gdLst/>
              <a:ahLst/>
              <a:cxnLst/>
              <a:rect r="r" b="b" t="t" l="l"/>
              <a:pathLst>
                <a:path h="1065710" w="3070231">
                  <a:moveTo>
                    <a:pt x="225129" y="0"/>
                  </a:moveTo>
                  <a:lnTo>
                    <a:pt x="2845102" y="0"/>
                  </a:lnTo>
                  <a:cubicBezTo>
                    <a:pt x="2969438" y="0"/>
                    <a:pt x="3070231" y="100794"/>
                    <a:pt x="3070231" y="225129"/>
                  </a:cubicBezTo>
                  <a:lnTo>
                    <a:pt x="3070231" y="840581"/>
                  </a:lnTo>
                  <a:cubicBezTo>
                    <a:pt x="3070231" y="964916"/>
                    <a:pt x="2969438" y="1065710"/>
                    <a:pt x="2845102" y="1065710"/>
                  </a:cubicBezTo>
                  <a:lnTo>
                    <a:pt x="225129" y="1065710"/>
                  </a:lnTo>
                  <a:cubicBezTo>
                    <a:pt x="100794" y="1065710"/>
                    <a:pt x="0" y="964916"/>
                    <a:pt x="0" y="840581"/>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3070231" cy="1103810"/>
            </a:xfrm>
            <a:prstGeom prst="rect">
              <a:avLst/>
            </a:prstGeom>
          </p:spPr>
          <p:txBody>
            <a:bodyPr anchor="ctr" rtlCol="false" tIns="12700" lIns="12700" bIns="12700" rIns="12700"/>
            <a:lstStyle/>
            <a:p>
              <a:pPr algn="ctr" marL="0" indent="0" lvl="0">
                <a:lnSpc>
                  <a:spcPts val="2116"/>
                </a:lnSpc>
                <a:spcBef>
                  <a:spcPct val="0"/>
                </a:spcBef>
              </a:pPr>
            </a:p>
          </p:txBody>
        </p:sp>
      </p:grpSp>
      <p:sp>
        <p:nvSpPr>
          <p:cNvPr name="TextBox 11" id="11"/>
          <p:cNvSpPr txBox="true"/>
          <p:nvPr/>
        </p:nvSpPr>
        <p:spPr>
          <a:xfrm rot="0">
            <a:off x="17177683" y="971337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1F1C"/>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DAGU4i1G8yA</dc:identifier>
  <dcterms:modified xsi:type="dcterms:W3CDTF">2011-08-01T06:04:30Z</dcterms:modified>
  <cp:revision>1</cp:revision>
  <dc:title>Text to image Generative models</dc:title>
</cp:coreProperties>
</file>